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3"/>
  </p:notesMasterIdLst>
  <p:sldIdLst>
    <p:sldId id="362" r:id="rId6"/>
    <p:sldId id="367" r:id="rId7"/>
    <p:sldId id="368" r:id="rId8"/>
    <p:sldId id="370" r:id="rId9"/>
    <p:sldId id="371" r:id="rId10"/>
    <p:sldId id="372" r:id="rId11"/>
    <p:sldId id="259" r:id="rId12"/>
    <p:sldId id="341" r:id="rId13"/>
    <p:sldId id="342" r:id="rId14"/>
    <p:sldId id="313" r:id="rId15"/>
    <p:sldId id="340" r:id="rId16"/>
    <p:sldId id="262" r:id="rId17"/>
    <p:sldId id="436" r:id="rId18"/>
    <p:sldId id="343" r:id="rId19"/>
    <p:sldId id="346" r:id="rId20"/>
    <p:sldId id="432" r:id="rId21"/>
    <p:sldId id="433" r:id="rId22"/>
    <p:sldId id="354" r:id="rId23"/>
    <p:sldId id="360" r:id="rId24"/>
    <p:sldId id="359" r:id="rId25"/>
    <p:sldId id="345" r:id="rId26"/>
    <p:sldId id="373" r:id="rId27"/>
    <p:sldId id="374" r:id="rId28"/>
    <p:sldId id="270" r:id="rId29"/>
    <p:sldId id="378" r:id="rId30"/>
    <p:sldId id="386" r:id="rId31"/>
    <p:sldId id="388" r:id="rId32"/>
    <p:sldId id="446" r:id="rId33"/>
    <p:sldId id="389" r:id="rId34"/>
    <p:sldId id="391" r:id="rId35"/>
    <p:sldId id="390" r:id="rId36"/>
    <p:sldId id="437" r:id="rId37"/>
    <p:sldId id="324" r:id="rId38"/>
    <p:sldId id="328" r:id="rId39"/>
    <p:sldId id="331" r:id="rId40"/>
    <p:sldId id="443" r:id="rId41"/>
    <p:sldId id="392" r:id="rId42"/>
    <p:sldId id="438" r:id="rId43"/>
    <p:sldId id="440" r:id="rId44"/>
    <p:sldId id="439" r:id="rId45"/>
    <p:sldId id="441" r:id="rId46"/>
    <p:sldId id="442" r:id="rId47"/>
    <p:sldId id="379" r:id="rId48"/>
    <p:sldId id="444" r:id="rId49"/>
    <p:sldId id="445" r:id="rId50"/>
    <p:sldId id="400" r:id="rId51"/>
    <p:sldId id="401" r:id="rId52"/>
    <p:sldId id="402" r:id="rId53"/>
    <p:sldId id="403" r:id="rId54"/>
    <p:sldId id="406" r:id="rId55"/>
    <p:sldId id="407" r:id="rId56"/>
    <p:sldId id="408" r:id="rId57"/>
    <p:sldId id="418" r:id="rId58"/>
    <p:sldId id="296" r:id="rId59"/>
    <p:sldId id="344" r:id="rId60"/>
    <p:sldId id="435" r:id="rId61"/>
    <p:sldId id="434"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62" autoAdjust="0"/>
  </p:normalViewPr>
  <p:slideViewPr>
    <p:cSldViewPr>
      <p:cViewPr>
        <p:scale>
          <a:sx n="90" d="100"/>
          <a:sy n="90" d="100"/>
        </p:scale>
        <p:origin x="-576" y="-48"/>
      </p:cViewPr>
      <p:guideLst>
        <p:guide orient="horz" pos="2160"/>
        <p:guide pos="2880"/>
      </p:guideLst>
    </p:cSldViewPr>
  </p:slideViewPr>
  <p:outlineViewPr>
    <p:cViewPr>
      <p:scale>
        <a:sx n="33" d="100"/>
        <a:sy n="33" d="100"/>
      </p:scale>
      <p:origin x="0" y="51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FEA6-EE0B-40ED-9B96-05B9F6B3E858}" type="datetimeFigureOut">
              <a:rPr lang="fr-FR" smtClean="0"/>
              <a:pPr/>
              <a:t>02/06/2026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C2452-1D09-4A27-B4CE-F6A0E6657BCA}" type="slidenum">
              <a:rPr lang="fr-FR" smtClean="0"/>
              <a:pPr/>
              <a:t>‹N°›</a:t>
            </a:fld>
            <a:endParaRPr lang="fr-FR"/>
          </a:p>
        </p:txBody>
      </p:sp>
    </p:spTree>
    <p:extLst>
      <p:ext uri="{BB962C8B-B14F-4D97-AF65-F5344CB8AC3E}">
        <p14:creationId xmlns:p14="http://schemas.microsoft.com/office/powerpoint/2010/main" val="314152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RESTE A ENONCER LES ZONES CHARNIERES</a:t>
            </a:r>
          </a:p>
        </p:txBody>
      </p:sp>
      <p:sp>
        <p:nvSpPr>
          <p:cNvPr id="4" name="Espace réservé du numéro de diapositive 3"/>
          <p:cNvSpPr>
            <a:spLocks noGrp="1"/>
          </p:cNvSpPr>
          <p:nvPr>
            <p:ph type="sldNum" sz="quarter" idx="10"/>
          </p:nvPr>
        </p:nvSpPr>
        <p:spPr/>
        <p:txBody>
          <a:bodyPr/>
          <a:lstStyle/>
          <a:p>
            <a:fld id="{357C2452-1D09-4A27-B4CE-F6A0E6657BCA}" type="slidenum">
              <a:rPr lang="fr-FR" smtClean="0"/>
              <a:pPr/>
              <a:t>7</a:t>
            </a:fld>
            <a:endParaRPr lang="fr-FR"/>
          </a:p>
        </p:txBody>
      </p:sp>
    </p:spTree>
    <p:extLst>
      <p:ext uri="{BB962C8B-B14F-4D97-AF65-F5344CB8AC3E}">
        <p14:creationId xmlns:p14="http://schemas.microsoft.com/office/powerpoint/2010/main" val="183025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RESTE A ENONCER LES ZONES CHARNIERES</a:t>
            </a:r>
          </a:p>
        </p:txBody>
      </p:sp>
      <p:sp>
        <p:nvSpPr>
          <p:cNvPr id="4" name="Espace réservé du numéro de diapositive 3"/>
          <p:cNvSpPr>
            <a:spLocks noGrp="1"/>
          </p:cNvSpPr>
          <p:nvPr>
            <p:ph type="sldNum" sz="quarter" idx="10"/>
          </p:nvPr>
        </p:nvSpPr>
        <p:spPr/>
        <p:txBody>
          <a:bodyPr/>
          <a:lstStyle/>
          <a:p>
            <a:fld id="{357C2452-1D09-4A27-B4CE-F6A0E6657BCA}" type="slidenum">
              <a:rPr lang="fr-FR" smtClean="0"/>
              <a:pPr/>
              <a:t>8</a:t>
            </a:fld>
            <a:endParaRPr lang="fr-FR"/>
          </a:p>
        </p:txBody>
      </p:sp>
    </p:spTree>
    <p:extLst>
      <p:ext uri="{BB962C8B-B14F-4D97-AF65-F5344CB8AC3E}">
        <p14:creationId xmlns:p14="http://schemas.microsoft.com/office/powerpoint/2010/main" val="183025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Salarié OM, thèse CIFRE</a:t>
            </a:r>
          </a:p>
        </p:txBody>
      </p:sp>
      <p:sp>
        <p:nvSpPr>
          <p:cNvPr id="4" name="Espace réservé du numéro de diapositive 3"/>
          <p:cNvSpPr>
            <a:spLocks noGrp="1"/>
          </p:cNvSpPr>
          <p:nvPr>
            <p:ph type="sldNum" sz="quarter" idx="10"/>
          </p:nvPr>
        </p:nvSpPr>
        <p:spPr/>
        <p:txBody>
          <a:bodyPr/>
          <a:lstStyle/>
          <a:p>
            <a:fld id="{9599334D-9B80-4E68-A602-2BD346947F6D}" type="slidenum">
              <a:rPr lang="fr-FR" smtClean="0">
                <a:solidFill>
                  <a:prstClr val="black"/>
                </a:solidFill>
              </a:rPr>
              <a:pPr/>
              <a:t>57</a:t>
            </a:fld>
            <a:endParaRPr lang="fr-FR" dirty="0">
              <a:solidFill>
                <a:prstClr val="black"/>
              </a:solidFill>
            </a:endParaRPr>
          </a:p>
        </p:txBody>
      </p:sp>
    </p:spTree>
    <p:extLst>
      <p:ext uri="{BB962C8B-B14F-4D97-AF65-F5344CB8AC3E}">
        <p14:creationId xmlns:p14="http://schemas.microsoft.com/office/powerpoint/2010/main" val="293284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FAC72C9-1851-41C5-88D5-4D4698F46253}" type="datetime1">
              <a:rPr lang="fr-FR" smtClean="0"/>
              <a:pPr/>
              <a:t>02/06/2026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313567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9B89F2-C00C-421F-B8B2-477D2BA8A5CC}" type="datetime1">
              <a:rPr lang="fr-FR" smtClean="0"/>
              <a:pPr/>
              <a:t>02/06/2026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70148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3ACDBF-9A35-4BEC-9164-B1BD9901D63F}" type="datetime1">
              <a:rPr lang="fr-FR" smtClean="0"/>
              <a:pPr/>
              <a:t>02/06/2026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366902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96710C4-771A-494F-893E-4285F8E5DFB5}" type="datetime1">
              <a:rPr lang="fr-FR" smtClean="0">
                <a:solidFill>
                  <a:prstClr val="black">
                    <a:tint val="75000"/>
                  </a:prstClr>
                </a:solidFill>
              </a:rPr>
              <a:pPr/>
              <a:t>02/06/2026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03700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8B844DC-8AF2-44C6-80D7-C5FD688134D2}" type="datetime1">
              <a:rPr lang="fr-FR" smtClean="0">
                <a:solidFill>
                  <a:prstClr val="black">
                    <a:tint val="75000"/>
                  </a:prstClr>
                </a:solidFill>
              </a:rPr>
              <a:pPr/>
              <a:t>02/06/2026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3656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155EBBE-2D78-43AA-B8A5-640EF91C1D43}" type="datetime1">
              <a:rPr lang="fr-FR" smtClean="0">
                <a:solidFill>
                  <a:prstClr val="black">
                    <a:tint val="75000"/>
                  </a:prstClr>
                </a:solidFill>
              </a:rPr>
              <a:pPr/>
              <a:t>02/06/2026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44821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EF34F1C-1E70-4382-BAB5-F22423DE65D9}" type="datetime1">
              <a:rPr lang="fr-FR" smtClean="0">
                <a:solidFill>
                  <a:prstClr val="black">
                    <a:tint val="75000"/>
                  </a:prstClr>
                </a:solidFill>
              </a:rPr>
              <a:pPr/>
              <a:t>02/06/2026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08909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1FD1404-3F9C-4057-B402-FAEC6E768A58}" type="datetime1">
              <a:rPr lang="fr-FR" smtClean="0">
                <a:solidFill>
                  <a:prstClr val="black">
                    <a:tint val="75000"/>
                  </a:prstClr>
                </a:solidFill>
              </a:rPr>
              <a:pPr/>
              <a:t>02/06/2026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63499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0571AB0-C570-4B9B-88C0-8BF0EE8B3EB0}" type="datetime1">
              <a:rPr lang="fr-FR" smtClean="0">
                <a:solidFill>
                  <a:prstClr val="black">
                    <a:tint val="75000"/>
                  </a:prstClr>
                </a:solidFill>
              </a:rPr>
              <a:pPr/>
              <a:t>02/06/2026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0927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7DBFF2-2163-4FA5-ABD1-631D303CC93D}" type="datetime1">
              <a:rPr lang="fr-FR" smtClean="0">
                <a:solidFill>
                  <a:prstClr val="black">
                    <a:tint val="75000"/>
                  </a:prstClr>
                </a:solidFill>
              </a:rPr>
              <a:pPr/>
              <a:t>02/06/2026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19012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78443B7-B393-45B6-AD0A-E2B6E131D59C}" type="datetime1">
              <a:rPr lang="fr-FR" smtClean="0">
                <a:solidFill>
                  <a:prstClr val="black">
                    <a:tint val="75000"/>
                  </a:prstClr>
                </a:solidFill>
              </a:rPr>
              <a:pPr/>
              <a:t>02/06/2026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2051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12E75A-D99F-44EF-9623-318E2FB3FCEF}" type="datetime1">
              <a:rPr lang="fr-FR" smtClean="0"/>
              <a:pPr/>
              <a:t>02/06/2026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1920912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0E6E961-0D17-4B8C-B3C0-720D5C9E16DD}" type="datetime1">
              <a:rPr lang="fr-FR" smtClean="0">
                <a:solidFill>
                  <a:prstClr val="black">
                    <a:tint val="75000"/>
                  </a:prstClr>
                </a:solidFill>
              </a:rPr>
              <a:pPr/>
              <a:t>02/06/2026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07693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470CB39-352A-4BF4-927E-B0D9552B9242}" type="datetime1">
              <a:rPr lang="fr-FR" smtClean="0">
                <a:solidFill>
                  <a:prstClr val="black">
                    <a:tint val="75000"/>
                  </a:prstClr>
                </a:solidFill>
              </a:rPr>
              <a:pPr/>
              <a:t>02/06/2026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42497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9EFC5E6-7DE7-4F4F-9FDB-D431BA235610}" type="datetime1">
              <a:rPr lang="fr-FR" smtClean="0">
                <a:solidFill>
                  <a:prstClr val="black">
                    <a:tint val="75000"/>
                  </a:prstClr>
                </a:solidFill>
              </a:rPr>
              <a:pPr/>
              <a:t>02/06/2026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9948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9AB54A0-4050-4A41-9CDF-9AE5AA2A88FE}" type="datetime1">
              <a:rPr lang="fr-FR" smtClean="0"/>
              <a:pPr/>
              <a:t>02/06/2026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405032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B578D3-6003-42D7-8466-2F68E71E4B05}" type="datetime1">
              <a:rPr lang="fr-FR" smtClean="0"/>
              <a:pPr/>
              <a:t>02/06/2026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76316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AB61B23-92BD-4A5F-A472-85D5469FA5CF}" type="datetime1">
              <a:rPr lang="fr-FR" smtClean="0"/>
              <a:pPr/>
              <a:t>02/06/2026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422120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11E1D3A-1C03-472F-AFBC-F4D6827E826E}" type="datetime1">
              <a:rPr lang="fr-FR" smtClean="0"/>
              <a:pPr/>
              <a:t>02/06/2026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387457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683541-7EA4-4A8A-994B-78BCCD1C4E08}" type="datetime1">
              <a:rPr lang="fr-FR" smtClean="0"/>
              <a:pPr/>
              <a:t>02/06/2026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111459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15F511B-8A2C-4CB2-B95D-465EDB086946}" type="datetime1">
              <a:rPr lang="fr-FR" smtClean="0"/>
              <a:pPr/>
              <a:t>02/06/2026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180876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6ED3F6B-293A-4010-A53C-9D070AB73121}" type="datetime1">
              <a:rPr lang="fr-FR" smtClean="0"/>
              <a:pPr/>
              <a:t>02/06/2026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BF1CF5-3154-4E4C-8420-566FF14266A5}" type="slidenum">
              <a:rPr lang="fr-FR" smtClean="0"/>
              <a:pPr/>
              <a:t>‹N°›</a:t>
            </a:fld>
            <a:endParaRPr lang="fr-FR"/>
          </a:p>
        </p:txBody>
      </p:sp>
    </p:spTree>
    <p:extLst>
      <p:ext uri="{BB962C8B-B14F-4D97-AF65-F5344CB8AC3E}">
        <p14:creationId xmlns:p14="http://schemas.microsoft.com/office/powerpoint/2010/main" val="216205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D4ABB-BFCA-4EBC-BF7E-2F46F8A3592C}" type="datetime1">
              <a:rPr lang="fr-FR" smtClean="0"/>
              <a:pPr/>
              <a:t>02/06/2026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F1CF5-3154-4E4C-8420-566FF14266A5}" type="slidenum">
              <a:rPr lang="fr-FR" smtClean="0"/>
              <a:pPr/>
              <a:t>‹N°›</a:t>
            </a:fld>
            <a:endParaRPr lang="fr-FR"/>
          </a:p>
        </p:txBody>
      </p:sp>
    </p:spTree>
    <p:extLst>
      <p:ext uri="{BB962C8B-B14F-4D97-AF65-F5344CB8AC3E}">
        <p14:creationId xmlns:p14="http://schemas.microsoft.com/office/powerpoint/2010/main" val="1562961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C6038-88B9-4203-BB28-E58D4C142795}" type="datetime1">
              <a:rPr lang="fr-FR" smtClean="0">
                <a:solidFill>
                  <a:prstClr val="black">
                    <a:tint val="75000"/>
                  </a:prstClr>
                </a:solidFill>
              </a:rPr>
              <a:pPr/>
              <a:t>02/06/2026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96509-41B6-40ED-92F2-34ED8E59C8E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56987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imgres?imgurl=https://canope70.canoprof.fr/eleve/Tablettes/Formation%20iPad%20MDP70%20Saint-Loup/res/Tour_de_table.png&amp;imgrefurl=https://canope70.canoprof.fr/eleve/Tablettes/Formation%20iPad%20MDP70%20Saint-Loup/activities/FormationStLoup.xhtml&amp;docid=2h_Pw3tPNYFaEM&amp;tbnid=cY0Ixa3GgHJV_M:&amp;vet=10ahUKEwjqnrfHvoDmAhXNi1wKHV0vDVwQMwhdKBMwEw..i&amp;w=2000&amp;h=1499&amp;bih=806&amp;biw=1600&amp;q=tour%20de%20table&amp;ved=0ahUKEwjqnrfHvoDmAhXNi1wKHV0vDVwQMwhdKBMwEw&amp;iact=mrc&amp;uact=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ormation%20gestes%20et%20postures/Vid&#233;os/Chais/taille_patrick.mp4" TargetMode="External"/><Relationship Id="rId2" Type="http://schemas.openxmlformats.org/officeDocument/2006/relationships/hyperlink" Target="Napo_RPS.mp4" TargetMode="External"/><Relationship Id="rId1" Type="http://schemas.openxmlformats.org/officeDocument/2006/relationships/slideLayout" Target="../slideLayouts/slideLayout2.xml"/><Relationship Id="rId5" Type="http://schemas.openxmlformats.org/officeDocument/2006/relationships/hyperlink" Target="Napo_FDR.mp4" TargetMode="External"/><Relationship Id="rId4" Type="http://schemas.openxmlformats.org/officeDocument/2006/relationships/hyperlink" Target="Fact_ind.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Napo_FDR.mp4"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hyperlink" Target="Napo_FDR.mp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Napo_FDR.mp4"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Napo_FDR.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imgres?imgurl=https://canope70.canoprof.fr/eleve/Tablettes/Formation%20iPad%20MDP70%20Saint-Loup/res/Tour_de_table.png&amp;imgrefurl=https://canope70.canoprof.fr/eleve/Tablettes/Formation%20iPad%20MDP70%20Saint-Loup/activities/FormationStLoup.xhtml&amp;docid=2h_Pw3tPNYFaEM&amp;tbnid=cY0Ixa3GgHJV_M:&amp;vet=10ahUKEwjqnrfHvoDmAhXNi1wKHV0vDVwQMwhdKBMwEw..i&amp;w=2000&amp;h=1499&amp;bih=806&amp;biw=1600&amp;q=tour%20de%20table&amp;ved=0ahUKEwjqnrfHvoDmAhXNi1wKHV0vDVwQMwhdKBMwEw&amp;iact=mrc&amp;uact=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Napo_FDR.mp4"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Napo_FDR.mp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Napo_FDR.mp4"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Napo_FDR.mp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Napo_FDR.mp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imgres?imgurl=https://canope70.canoprof.fr/eleve/Tablettes/Formation%20iPad%20MDP70%20Saint-Loup/res/Tour_de_table.png&amp;imgrefurl=https://canope70.canoprof.fr/eleve/Tablettes/Formation%20iPad%20MDP70%20Saint-Loup/activities/FormationStLoup.xhtml&amp;docid=2h_Pw3tPNYFaEM&amp;tbnid=cY0Ixa3GgHJV_M:&amp;vet=10ahUKEwjqnrfHvoDmAhXNi1wKHV0vDVwQMwhdKBMwEw..i&amp;w=2000&amp;h=1499&amp;bih=806&amp;biw=1600&amp;q=tour%20de%20table&amp;ved=0ahUKEwjqnrfHvoDmAhXNi1wKHV0vDVwQMwhdKBMwEw&amp;iact=mrc&amp;uact=8"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hyperlink" Target="Fact_ind.png" TargetMode="Externa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hyperlink" Target="Fact_ind.png" TargetMode="Externa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hyperlink" Target="Fact_ind.png" TargetMode="Externa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hyperlink" Target="Fact_ind.png"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imgres?imgurl=https://canope70.canoprof.fr/eleve/Tablettes/Formation%20iPad%20MDP70%20Saint-Loup/res/Tour_de_table.png&amp;imgrefurl=https://canope70.canoprof.fr/eleve/Tablettes/Formation%20iPad%20MDP70%20Saint-Loup/activities/FormationStLoup.xhtml&amp;docid=2h_Pw3tPNYFaEM&amp;tbnid=cY0Ixa3GgHJV_M:&amp;vet=10ahUKEwjqnrfHvoDmAhXNi1wKHV0vDVwQMwhdKBMwEw..i&amp;w=2000&amp;h=1499&amp;bih=806&amp;biw=1600&amp;q=tour%20de%20table&amp;ved=0ahUKEwjqnrfHvoDmAhXNi1wKHV0vDVwQMwhdKBMwEw&amp;iact=mrc&amp;uact=8"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6.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m/imgres?imgurl=https://canope70.canoprof.fr/eleve/Tablettes/Formation%20iPad%20MDP70%20Saint-Loup/res/Tour_de_table.png&amp;imgrefurl=https://canope70.canoprof.fr/eleve/Tablettes/Formation%20iPad%20MDP70%20Saint-Loup/activities/FormationStLoup.xhtml&amp;docid=2h_Pw3tPNYFaEM&amp;tbnid=cY0Ixa3GgHJV_M:&amp;vet=10ahUKEwjqnrfHvoDmAhXNi1wKHV0vDVwQMwhdKBMwEw..i&amp;w=2000&amp;h=1499&amp;bih=806&amp;biw=1600&amp;q=tour%20de%20table&amp;ved=0ahUKEwjqnrfHvoDmAhXNi1wKHV0vDVwQMwhdKBMwEw&amp;iact=mrc&amp;uact=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cuvier-1.jpg"/>
          <p:cNvPicPr>
            <a:picLocks noGrp="1" noChangeAspect="1"/>
          </p:cNvPicPr>
          <p:nvPr>
            <p:ph idx="1"/>
          </p:nvPr>
        </p:nvPicPr>
        <p:blipFill>
          <a:blip r:embed="rId2" cstate="print"/>
          <a:stretch>
            <a:fillRect/>
          </a:stretch>
        </p:blipFill>
        <p:spPr>
          <a:xfrm>
            <a:off x="0" y="0"/>
            <a:ext cx="9144000" cy="7218680"/>
          </a:xfrm>
        </p:spPr>
      </p:pic>
      <p:sp>
        <p:nvSpPr>
          <p:cNvPr id="5" name="Espace réservé du numéro de diapositive 4"/>
          <p:cNvSpPr>
            <a:spLocks noGrp="1"/>
          </p:cNvSpPr>
          <p:nvPr>
            <p:ph type="sldNum" sz="quarter" idx="12"/>
          </p:nvPr>
        </p:nvSpPr>
        <p:spPr/>
        <p:txBody>
          <a:bodyPr/>
          <a:lstStyle/>
          <a:p>
            <a:fld id="{B9BF1CF5-3154-4E4C-8420-566FF14266A5}" type="slidenum">
              <a:rPr lang="fr-FR" smtClean="0"/>
              <a:pPr/>
              <a:t>1</a:t>
            </a:fld>
            <a:endParaRPr lang="fr-FR" dirty="0"/>
          </a:p>
        </p:txBody>
      </p:sp>
      <p:sp>
        <p:nvSpPr>
          <p:cNvPr id="6" name="Titre 1"/>
          <p:cNvSpPr txBox="1">
            <a:spLocks/>
          </p:cNvSpPr>
          <p:nvPr/>
        </p:nvSpPr>
        <p:spPr>
          <a:xfrm>
            <a:off x="11987" y="2708920"/>
            <a:ext cx="9138958" cy="1470025"/>
          </a:xfrm>
          <a:prstGeom prst="rect">
            <a:avLst/>
          </a:prstGeom>
          <a:solidFill>
            <a:schemeClr val="accent6"/>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chemeClr val="bg1"/>
                </a:solidFill>
              </a:rPr>
              <a:t>S’ECHAUFFER, S’ETIRER ET ADOPTER LES BONS GESTES POUR PRESERVER SON CAPITAL SANTE </a:t>
            </a:r>
            <a:endParaRPr lang="fr-FR" b="1" dirty="0"/>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1665" t="6042" r="10242" b="19371"/>
          <a:stretch/>
        </p:blipFill>
        <p:spPr>
          <a:xfrm>
            <a:off x="7694463" y="5805264"/>
            <a:ext cx="1456482" cy="794932"/>
          </a:xfrm>
          <a:prstGeom prst="rect">
            <a:avLst/>
          </a:prstGeom>
        </p:spPr>
      </p:pic>
      <p:sp>
        <p:nvSpPr>
          <p:cNvPr id="10" name="ZoneTexte 9"/>
          <p:cNvSpPr txBox="1"/>
          <p:nvPr/>
        </p:nvSpPr>
        <p:spPr>
          <a:xfrm>
            <a:off x="6326448" y="6320411"/>
            <a:ext cx="1231684" cy="523220"/>
          </a:xfrm>
          <a:prstGeom prst="rect">
            <a:avLst/>
          </a:prstGeom>
          <a:noFill/>
        </p:spPr>
        <p:txBody>
          <a:bodyPr wrap="none" rtlCol="0">
            <a:spAutoFit/>
          </a:bodyPr>
          <a:lstStyle/>
          <a:p>
            <a:r>
              <a:rPr lang="fr-FR" sz="2800" dirty="0">
                <a:solidFill>
                  <a:schemeClr val="bg1"/>
                </a:solidFill>
              </a:rPr>
              <a:t>Nicolas</a:t>
            </a:r>
          </a:p>
        </p:txBody>
      </p:sp>
      <p:pic>
        <p:nvPicPr>
          <p:cNvPr id="12" name="Image 11" descr="IMG_3247.JPG"/>
          <p:cNvPicPr>
            <a:picLocks noChangeAspect="1"/>
          </p:cNvPicPr>
          <p:nvPr/>
        </p:nvPicPr>
        <p:blipFill>
          <a:blip r:embed="rId4" cstate="print"/>
          <a:stretch>
            <a:fillRect/>
          </a:stretch>
        </p:blipFill>
        <p:spPr>
          <a:xfrm rot="5400000">
            <a:off x="6088162" y="4865166"/>
            <a:ext cx="1696242" cy="1272182"/>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10</a:t>
            </a:fld>
            <a:endParaRPr lang="fr-FR"/>
          </a:p>
        </p:txBody>
      </p:sp>
      <p:pic>
        <p:nvPicPr>
          <p:cNvPr id="6" name="Image 5" descr="Moelle_Epinière.png"/>
          <p:cNvPicPr>
            <a:picLocks noChangeAspect="1"/>
          </p:cNvPicPr>
          <p:nvPr/>
        </p:nvPicPr>
        <p:blipFill>
          <a:blip r:embed="rId2" cstate="print"/>
          <a:stretch>
            <a:fillRect/>
          </a:stretch>
        </p:blipFill>
        <p:spPr>
          <a:xfrm>
            <a:off x="0" y="-99392"/>
            <a:ext cx="9144000" cy="7019253"/>
          </a:xfrm>
          <a:prstGeom prst="rect">
            <a:avLst/>
          </a:prstGeom>
        </p:spPr>
      </p:pic>
    </p:spTree>
    <p:extLst>
      <p:ext uri="{BB962C8B-B14F-4D97-AF65-F5344CB8AC3E}">
        <p14:creationId xmlns:p14="http://schemas.microsoft.com/office/powerpoint/2010/main" val="1168231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11</a:t>
            </a:fld>
            <a:endParaRPr lang="fr-FR"/>
          </a:p>
        </p:txBody>
      </p:sp>
      <p:sp>
        <p:nvSpPr>
          <p:cNvPr id="6" name="ZoneTexte 5"/>
          <p:cNvSpPr txBox="1"/>
          <p:nvPr/>
        </p:nvSpPr>
        <p:spPr>
          <a:xfrm>
            <a:off x="611198" y="1556792"/>
            <a:ext cx="7921604" cy="1384995"/>
          </a:xfrm>
          <a:prstGeom prst="rect">
            <a:avLst/>
          </a:prstGeom>
          <a:noFill/>
        </p:spPr>
        <p:txBody>
          <a:bodyPr wrap="square" rtlCol="0">
            <a:spAutoFit/>
          </a:bodyPr>
          <a:lstStyle/>
          <a:p>
            <a:pPr algn="ctr"/>
            <a:r>
              <a:rPr lang="fr-FR" sz="2800" b="1" dirty="0"/>
              <a:t>STRUCTURE CAPABLE DE SE CONTRACTER </a:t>
            </a:r>
          </a:p>
          <a:p>
            <a:pPr algn="ctr"/>
            <a:r>
              <a:rPr lang="fr-FR" sz="2800" b="1" dirty="0"/>
              <a:t>ET QUI PERMET DE PRODUIRE </a:t>
            </a:r>
          </a:p>
          <a:p>
            <a:pPr algn="ctr"/>
            <a:r>
              <a:rPr lang="fr-FR" sz="2800" b="1" dirty="0"/>
              <a:t>UN MOUVEMENT</a:t>
            </a:r>
          </a:p>
        </p:txBody>
      </p:sp>
      <p:cxnSp>
        <p:nvCxnSpPr>
          <p:cNvPr id="7" name="Connecteur droit avec flèche 6"/>
          <p:cNvCxnSpPr>
            <a:stCxn id="6" idx="2"/>
          </p:cNvCxnSpPr>
          <p:nvPr/>
        </p:nvCxnSpPr>
        <p:spPr>
          <a:xfrm flipH="1">
            <a:off x="2843808" y="2941787"/>
            <a:ext cx="1728192" cy="1251718"/>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a:stCxn id="6" idx="2"/>
          </p:cNvCxnSpPr>
          <p:nvPr/>
        </p:nvCxnSpPr>
        <p:spPr>
          <a:xfrm>
            <a:off x="4572000" y="2941787"/>
            <a:ext cx="1656184" cy="1251718"/>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3" name="ZoneTexte 12"/>
          <p:cNvSpPr txBox="1"/>
          <p:nvPr/>
        </p:nvSpPr>
        <p:spPr>
          <a:xfrm>
            <a:off x="1292228" y="4293096"/>
            <a:ext cx="2376264" cy="523220"/>
          </a:xfrm>
          <a:prstGeom prst="rect">
            <a:avLst/>
          </a:prstGeom>
          <a:noFill/>
        </p:spPr>
        <p:txBody>
          <a:bodyPr wrap="square" rtlCol="0">
            <a:spAutoFit/>
          </a:bodyPr>
          <a:lstStyle/>
          <a:p>
            <a:pPr algn="ctr"/>
            <a:r>
              <a:rPr lang="fr-FR" sz="2800" b="1" dirty="0"/>
              <a:t>VOLONTAIRE</a:t>
            </a:r>
          </a:p>
        </p:txBody>
      </p:sp>
      <p:sp>
        <p:nvSpPr>
          <p:cNvPr id="14" name="ZoneTexte 13"/>
          <p:cNvSpPr txBox="1"/>
          <p:nvPr/>
        </p:nvSpPr>
        <p:spPr>
          <a:xfrm>
            <a:off x="5148064" y="4293096"/>
            <a:ext cx="2520280" cy="523220"/>
          </a:xfrm>
          <a:prstGeom prst="rect">
            <a:avLst/>
          </a:prstGeom>
          <a:noFill/>
        </p:spPr>
        <p:txBody>
          <a:bodyPr wrap="square" rtlCol="0">
            <a:spAutoFit/>
          </a:bodyPr>
          <a:lstStyle/>
          <a:p>
            <a:pPr algn="ctr"/>
            <a:r>
              <a:rPr lang="fr-FR" sz="2800" b="1" dirty="0"/>
              <a:t>INVOLONTAIRE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589" y="48472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RÃ©sultat de recherche d'images pour &quot;coeur&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43" r="31257"/>
          <a:stretch/>
        </p:blipFill>
        <p:spPr bwMode="auto">
          <a:xfrm>
            <a:off x="5868144" y="5048051"/>
            <a:ext cx="1296144" cy="1542287"/>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Muscles</a:t>
            </a:r>
          </a:p>
        </p:txBody>
      </p:sp>
    </p:spTree>
    <p:extLst>
      <p:ext uri="{BB962C8B-B14F-4D97-AF65-F5344CB8AC3E}">
        <p14:creationId xmlns:p14="http://schemas.microsoft.com/office/powerpoint/2010/main" val="391074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down)">
                                      <p:cBhvr>
                                        <p:cTn id="23" dur="500"/>
                                        <p:tgtEl>
                                          <p:spTgt spid="2052"/>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down)">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5715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44635" y="1268760"/>
            <a:ext cx="2376264" cy="864096"/>
          </a:xfrm>
          <a:solidFill>
            <a:schemeClr val="tx1">
              <a:lumMod val="75000"/>
              <a:lumOff val="25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ctr">
              <a:lnSpc>
                <a:spcPct val="150000"/>
              </a:lnSpc>
              <a:buNone/>
            </a:pPr>
            <a:r>
              <a:rPr lang="fr-FR" sz="2800" dirty="0">
                <a:solidFill>
                  <a:schemeClr val="bg1"/>
                </a:solidFill>
              </a:rPr>
              <a:t>Entre deux os</a:t>
            </a: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12</a:t>
            </a:fld>
            <a:endParaRPr lang="fr-FR"/>
          </a:p>
        </p:txBody>
      </p:sp>
      <p:sp>
        <p:nvSpPr>
          <p:cNvPr id="10"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Ligaments</a:t>
            </a:r>
          </a:p>
        </p:txBody>
      </p:sp>
      <p:sp>
        <p:nvSpPr>
          <p:cNvPr id="13" name="Espace réservé du contenu 2"/>
          <p:cNvSpPr txBox="1">
            <a:spLocks/>
          </p:cNvSpPr>
          <p:nvPr/>
        </p:nvSpPr>
        <p:spPr>
          <a:xfrm>
            <a:off x="4566033" y="1628800"/>
            <a:ext cx="4423200" cy="864096"/>
          </a:xfrm>
          <a:prstGeom prst="rect">
            <a:avLst/>
          </a:prstGeom>
          <a:ln w="25400" cap="flat" cmpd="sng" algn="ctr">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defPPr>
              <a:defRPr lang="fr-FR"/>
            </a:defPPr>
            <a:lvl1pPr indent="0" algn="ctr">
              <a:lnSpc>
                <a:spcPct val="150000"/>
              </a:lnSpc>
              <a:spcBef>
                <a:spcPct val="20000"/>
              </a:spcBef>
              <a:buFont typeface="Arial" panose="020B0604020202020204" pitchFamily="34" charset="0"/>
              <a:buNone/>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FR" dirty="0"/>
              <a:t>Ne peuvent pas se contracter</a:t>
            </a:r>
          </a:p>
        </p:txBody>
      </p:sp>
      <p:sp>
        <p:nvSpPr>
          <p:cNvPr id="14" name="Espace réservé du contenu 2"/>
          <p:cNvSpPr txBox="1">
            <a:spLocks/>
          </p:cNvSpPr>
          <p:nvPr/>
        </p:nvSpPr>
        <p:spPr>
          <a:xfrm>
            <a:off x="179512" y="4869160"/>
            <a:ext cx="3888432" cy="864000"/>
          </a:xfrm>
          <a:prstGeom prst="rect">
            <a:avLst/>
          </a:prstGeom>
          <a:ln w="25400" cap="flat" cmpd="sng" algn="ctr">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lnSpc>
                <a:spcPct val="150000"/>
              </a:lnSpc>
              <a:buNone/>
            </a:pPr>
            <a:r>
              <a:rPr lang="fr-FR" sz="2800" dirty="0"/>
              <a:t>Freinent les mouvements</a:t>
            </a:r>
          </a:p>
        </p:txBody>
      </p:sp>
      <p:sp>
        <p:nvSpPr>
          <p:cNvPr id="15" name="Espace réservé du contenu 2"/>
          <p:cNvSpPr txBox="1">
            <a:spLocks/>
          </p:cNvSpPr>
          <p:nvPr/>
        </p:nvSpPr>
        <p:spPr>
          <a:xfrm>
            <a:off x="4644008" y="5373216"/>
            <a:ext cx="4345225" cy="864000"/>
          </a:xfrm>
          <a:prstGeom prst="rect">
            <a:avLst/>
          </a:prstGeom>
          <a:solidFill>
            <a:schemeClr val="tx1">
              <a:lumMod val="75000"/>
              <a:lumOff val="25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indent="0" algn="ctr">
              <a:lnSpc>
                <a:spcPct val="150000"/>
              </a:lnSpc>
              <a:spcBef>
                <a:spcPct val="20000"/>
              </a:spcBef>
              <a:buFont typeface="Arial" panose="020B0604020202020204" pitchFamily="34" charset="0"/>
              <a:buNone/>
              <a:defRPr sz="2800">
                <a:solidFill>
                  <a:schemeClr val="bg1"/>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FR" dirty="0"/>
              <a:t>Rôle dans la proprioception</a:t>
            </a:r>
          </a:p>
        </p:txBody>
      </p:sp>
    </p:spTree>
    <p:extLst>
      <p:ext uri="{BB962C8B-B14F-4D97-AF65-F5344CB8AC3E}">
        <p14:creationId xmlns:p14="http://schemas.microsoft.com/office/powerpoint/2010/main" val="10847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3" grpId="0" build="p" animBg="1"/>
      <p:bldP spid="14" grpId="0" build="p" animBg="1"/>
      <p:bldP spid="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6364" y="1412776"/>
            <a:ext cx="4169612" cy="864096"/>
          </a:xfrm>
          <a:solidFill>
            <a:schemeClr val="tx1">
              <a:lumMod val="75000"/>
              <a:lumOff val="25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p>
            <a:pPr marL="0" indent="0" algn="ctr">
              <a:lnSpc>
                <a:spcPct val="150000"/>
              </a:lnSpc>
              <a:buNone/>
            </a:pPr>
            <a:r>
              <a:rPr lang="fr-FR" sz="2800" dirty="0">
                <a:solidFill>
                  <a:schemeClr val="bg1"/>
                </a:solidFill>
              </a:rPr>
              <a:t>Lien entre le muscle et l’os</a:t>
            </a: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13</a:t>
            </a:fld>
            <a:endParaRPr lang="fr-FR"/>
          </a:p>
        </p:txBody>
      </p:sp>
      <p:sp>
        <p:nvSpPr>
          <p:cNvPr id="10"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Tendons</a:t>
            </a:r>
          </a:p>
        </p:txBody>
      </p:sp>
      <p:sp>
        <p:nvSpPr>
          <p:cNvPr id="13" name="Espace réservé du contenu 2"/>
          <p:cNvSpPr txBox="1">
            <a:spLocks/>
          </p:cNvSpPr>
          <p:nvPr/>
        </p:nvSpPr>
        <p:spPr>
          <a:xfrm>
            <a:off x="142833" y="3460824"/>
            <a:ext cx="4423200" cy="864096"/>
          </a:xfrm>
          <a:prstGeom prst="rect">
            <a:avLst/>
          </a:prstGeom>
          <a:ln w="25400" cap="flat" cmpd="sng" algn="ctr">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defPPr>
              <a:defRPr lang="fr-FR"/>
            </a:defPPr>
            <a:lvl1pPr indent="0" algn="ctr">
              <a:lnSpc>
                <a:spcPct val="150000"/>
              </a:lnSpc>
              <a:spcBef>
                <a:spcPct val="20000"/>
              </a:spcBef>
              <a:buFont typeface="Arial" panose="020B0604020202020204" pitchFamily="34" charset="0"/>
              <a:buNone/>
              <a:defRPr sz="28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FR" dirty="0"/>
              <a:t>Ne peuvent pas se contracter</a:t>
            </a:r>
          </a:p>
        </p:txBody>
      </p:sp>
      <p:sp>
        <p:nvSpPr>
          <p:cNvPr id="15" name="Espace réservé du contenu 2"/>
          <p:cNvSpPr txBox="1">
            <a:spLocks/>
          </p:cNvSpPr>
          <p:nvPr/>
        </p:nvSpPr>
        <p:spPr>
          <a:xfrm>
            <a:off x="142833" y="5589240"/>
            <a:ext cx="4207176" cy="864000"/>
          </a:xfrm>
          <a:prstGeom prst="rect">
            <a:avLst/>
          </a:prstGeom>
          <a:solidFill>
            <a:schemeClr val="tx1">
              <a:lumMod val="75000"/>
              <a:lumOff val="25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indent="0" algn="ctr">
              <a:lnSpc>
                <a:spcPct val="150000"/>
              </a:lnSpc>
              <a:spcBef>
                <a:spcPct val="20000"/>
              </a:spcBef>
              <a:buFont typeface="Arial" panose="020B0604020202020204" pitchFamily="34" charset="0"/>
              <a:buNone/>
              <a:defRPr sz="2800">
                <a:solidFill>
                  <a:schemeClr val="bg1"/>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FR" dirty="0"/>
              <a:t>Rôle dans la proprioception</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091" y="2441951"/>
            <a:ext cx="4193413" cy="290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3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build="p" animBg="1"/>
      <p:bldP spid="1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14</a:t>
            </a:fld>
            <a:endParaRPr lang="fr-F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743" y="3501293"/>
            <a:ext cx="2132393" cy="277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19"/>
          <a:stretch/>
        </p:blipFill>
        <p:spPr bwMode="auto">
          <a:xfrm>
            <a:off x="4820950" y="1340768"/>
            <a:ext cx="3265981" cy="226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933056"/>
            <a:ext cx="374441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584" y="1340767"/>
            <a:ext cx="3472368" cy="226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Dommages</a:t>
            </a:r>
          </a:p>
        </p:txBody>
      </p:sp>
    </p:spTree>
    <p:extLst>
      <p:ext uri="{BB962C8B-B14F-4D97-AF65-F5344CB8AC3E}">
        <p14:creationId xmlns:p14="http://schemas.microsoft.com/office/powerpoint/2010/main" val="412194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15</a:t>
            </a:fld>
            <a:endParaRPr lang="fr-FR"/>
          </a:p>
        </p:txBody>
      </p:sp>
      <p:cxnSp>
        <p:nvCxnSpPr>
          <p:cNvPr id="9" name="Connecteur droit avec flèche 8"/>
          <p:cNvCxnSpPr/>
          <p:nvPr/>
        </p:nvCxnSpPr>
        <p:spPr>
          <a:xfrm>
            <a:off x="4572000" y="3789040"/>
            <a:ext cx="0" cy="43204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467544" y="1196752"/>
            <a:ext cx="8136904"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293385" y="4365104"/>
            <a:ext cx="6557228" cy="1384995"/>
          </a:xfrm>
          <a:prstGeom prst="rect">
            <a:avLst/>
          </a:prstGeom>
          <a:noFill/>
        </p:spPr>
        <p:txBody>
          <a:bodyPr wrap="square" rtlCol="0">
            <a:spAutoFit/>
          </a:bodyPr>
          <a:lstStyle/>
          <a:p>
            <a:pPr algn="ctr"/>
            <a:r>
              <a:rPr lang="fr-FR" sz="2800" b="1" dirty="0"/>
              <a:t>Blessures musculaires</a:t>
            </a:r>
          </a:p>
          <a:p>
            <a:pPr algn="ctr"/>
            <a:r>
              <a:rPr lang="fr-FR" sz="2800" b="1" dirty="0"/>
              <a:t>=</a:t>
            </a:r>
          </a:p>
          <a:p>
            <a:pPr algn="ctr"/>
            <a:r>
              <a:rPr lang="fr-FR" sz="2800" b="1" dirty="0"/>
              <a:t>Différents stades en fonction de la gravité</a:t>
            </a:r>
          </a:p>
        </p:txBody>
      </p:sp>
      <p:sp>
        <p:nvSpPr>
          <p:cNvPr id="3" name="Titre 2"/>
          <p:cNvSpPr>
            <a:spLocks noGrp="1"/>
          </p:cNvSpPr>
          <p:nvPr>
            <p:ph type="title"/>
          </p:nvPr>
        </p:nvSpPr>
        <p:spPr>
          <a:xfrm>
            <a:off x="457200" y="0"/>
            <a:ext cx="8229600" cy="1124744"/>
          </a:xfrm>
        </p:spPr>
        <p:txBody>
          <a:bodyPr/>
          <a:lstStyle/>
          <a:p>
            <a:r>
              <a:rPr lang="fr-FR" dirty="0"/>
              <a:t>Muscles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147" y="1412776"/>
            <a:ext cx="6345705" cy="2160240"/>
          </a:xfrm>
          <a:prstGeom prst="rect">
            <a:avLst/>
          </a:prstGeom>
        </p:spPr>
      </p:pic>
    </p:spTree>
    <p:extLst>
      <p:ext uri="{BB962C8B-B14F-4D97-AF65-F5344CB8AC3E}">
        <p14:creationId xmlns:p14="http://schemas.microsoft.com/office/powerpoint/2010/main" val="18625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16</a:t>
            </a:fld>
            <a:endParaRPr lang="fr-FR"/>
          </a:p>
        </p:txBody>
      </p:sp>
      <p:cxnSp>
        <p:nvCxnSpPr>
          <p:cNvPr id="9" name="Connecteur droit avec flèche 8"/>
          <p:cNvCxnSpPr/>
          <p:nvPr/>
        </p:nvCxnSpPr>
        <p:spPr>
          <a:xfrm>
            <a:off x="4572000" y="3789040"/>
            <a:ext cx="0" cy="43204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467544" y="1196752"/>
            <a:ext cx="8136904"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475656" y="4365104"/>
            <a:ext cx="6192688" cy="1815882"/>
          </a:xfrm>
          <a:prstGeom prst="rect">
            <a:avLst/>
          </a:prstGeom>
          <a:noFill/>
        </p:spPr>
        <p:txBody>
          <a:bodyPr wrap="square" rtlCol="0">
            <a:spAutoFit/>
          </a:bodyPr>
          <a:lstStyle/>
          <a:p>
            <a:pPr algn="ctr"/>
            <a:r>
              <a:rPr lang="fr-FR" sz="2800" b="1" dirty="0"/>
              <a:t>Entorses</a:t>
            </a:r>
          </a:p>
          <a:p>
            <a:pPr algn="ctr"/>
            <a:r>
              <a:rPr lang="fr-FR" sz="2800" b="1" dirty="0"/>
              <a:t>=</a:t>
            </a:r>
          </a:p>
          <a:p>
            <a:pPr algn="ctr"/>
            <a:r>
              <a:rPr lang="fr-FR" sz="2800" b="1" dirty="0"/>
              <a:t>Inflammation d’un ou plusieurs ligaments</a:t>
            </a:r>
          </a:p>
        </p:txBody>
      </p:sp>
      <p:sp>
        <p:nvSpPr>
          <p:cNvPr id="3" name="Titre 2"/>
          <p:cNvSpPr>
            <a:spLocks noGrp="1"/>
          </p:cNvSpPr>
          <p:nvPr>
            <p:ph type="title"/>
          </p:nvPr>
        </p:nvSpPr>
        <p:spPr>
          <a:xfrm>
            <a:off x="457200" y="0"/>
            <a:ext cx="8229600" cy="1124744"/>
          </a:xfrm>
        </p:spPr>
        <p:txBody>
          <a:bodyPr/>
          <a:lstStyle/>
          <a:p>
            <a:r>
              <a:rPr lang="fr-FR" dirty="0"/>
              <a:t>Ligaments</a:t>
            </a:r>
          </a:p>
        </p:txBody>
      </p:sp>
      <p:pic>
        <p:nvPicPr>
          <p:cNvPr id="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584" y="1340767"/>
            <a:ext cx="3472368" cy="226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7916" y="1448779"/>
            <a:ext cx="3980545" cy="2088233"/>
          </a:xfrm>
          <a:prstGeom prst="rect">
            <a:avLst/>
          </a:prstGeom>
        </p:spPr>
      </p:pic>
    </p:spTree>
    <p:extLst>
      <p:ext uri="{BB962C8B-B14F-4D97-AF65-F5344CB8AC3E}">
        <p14:creationId xmlns:p14="http://schemas.microsoft.com/office/powerpoint/2010/main" val="21580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17</a:t>
            </a:fld>
            <a:endParaRPr lang="fr-FR"/>
          </a:p>
        </p:txBody>
      </p:sp>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19"/>
          <a:stretch/>
        </p:blipFill>
        <p:spPr bwMode="auto">
          <a:xfrm>
            <a:off x="4820950" y="1340768"/>
            <a:ext cx="3265981" cy="226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40768"/>
            <a:ext cx="374441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a:off x="4572000" y="3789040"/>
            <a:ext cx="0" cy="43204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467544" y="1196752"/>
            <a:ext cx="8136904"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475656" y="4365104"/>
            <a:ext cx="6192688" cy="1384995"/>
          </a:xfrm>
          <a:prstGeom prst="rect">
            <a:avLst/>
          </a:prstGeom>
          <a:noFill/>
        </p:spPr>
        <p:txBody>
          <a:bodyPr wrap="square" rtlCol="0">
            <a:spAutoFit/>
          </a:bodyPr>
          <a:lstStyle/>
          <a:p>
            <a:pPr algn="ctr"/>
            <a:r>
              <a:rPr lang="fr-FR" sz="2800" b="1" dirty="0"/>
              <a:t>Tendinites</a:t>
            </a:r>
          </a:p>
          <a:p>
            <a:pPr algn="ctr"/>
            <a:r>
              <a:rPr lang="fr-FR" sz="2800" b="1" dirty="0"/>
              <a:t>=</a:t>
            </a:r>
          </a:p>
          <a:p>
            <a:pPr algn="ctr"/>
            <a:r>
              <a:rPr lang="fr-FR" sz="2800" b="1" dirty="0"/>
              <a:t>Inflammation d’un ou plusieurs tendons</a:t>
            </a:r>
          </a:p>
        </p:txBody>
      </p:sp>
      <p:sp>
        <p:nvSpPr>
          <p:cNvPr id="3" name="Titre 2"/>
          <p:cNvSpPr>
            <a:spLocks noGrp="1"/>
          </p:cNvSpPr>
          <p:nvPr>
            <p:ph type="title"/>
          </p:nvPr>
        </p:nvSpPr>
        <p:spPr>
          <a:xfrm>
            <a:off x="457200" y="0"/>
            <a:ext cx="8229600" cy="1124744"/>
          </a:xfrm>
        </p:spPr>
        <p:txBody>
          <a:bodyPr/>
          <a:lstStyle/>
          <a:p>
            <a:r>
              <a:rPr lang="fr-FR" dirty="0"/>
              <a:t>Tendons</a:t>
            </a:r>
          </a:p>
        </p:txBody>
      </p:sp>
    </p:spTree>
    <p:extLst>
      <p:ext uri="{BB962C8B-B14F-4D97-AF65-F5344CB8AC3E}">
        <p14:creationId xmlns:p14="http://schemas.microsoft.com/office/powerpoint/2010/main" val="156376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1000" r="-1000"/>
          </a:stretch>
        </a:blip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6553200" y="6304235"/>
            <a:ext cx="2133600" cy="365125"/>
          </a:xfrm>
        </p:spPr>
        <p:txBody>
          <a:bodyPr/>
          <a:lstStyle/>
          <a:p>
            <a:fld id="{B9BF1CF5-3154-4E4C-8420-566FF14266A5}" type="slidenum">
              <a:rPr lang="fr-FR" smtClean="0"/>
              <a:pPr/>
              <a:t>18</a:t>
            </a:fld>
            <a:endParaRPr lang="fr-FR"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516" y="1484784"/>
            <a:ext cx="2578968" cy="335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282516" y="1484784"/>
            <a:ext cx="2578968" cy="3528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a:stCxn id="8" idx="1"/>
          </p:cNvCxnSpPr>
          <p:nvPr/>
        </p:nvCxnSpPr>
        <p:spPr>
          <a:xfrm flipH="1">
            <a:off x="2568940" y="3248980"/>
            <a:ext cx="713576"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1" name="ZoneTexte 20"/>
          <p:cNvSpPr txBox="1"/>
          <p:nvPr/>
        </p:nvSpPr>
        <p:spPr>
          <a:xfrm>
            <a:off x="263392" y="2987370"/>
            <a:ext cx="2310916" cy="523220"/>
          </a:xfrm>
          <a:prstGeom prst="rect">
            <a:avLst/>
          </a:prstGeom>
          <a:noFill/>
        </p:spPr>
        <p:txBody>
          <a:bodyPr wrap="square" rtlCol="0">
            <a:spAutoFit/>
          </a:bodyPr>
          <a:lstStyle/>
          <a:p>
            <a:pPr algn="ctr"/>
            <a:r>
              <a:rPr lang="fr-FR" sz="2800" b="1" dirty="0"/>
              <a:t>Lumbago</a:t>
            </a:r>
          </a:p>
        </p:txBody>
      </p:sp>
      <p:sp>
        <p:nvSpPr>
          <p:cNvPr id="23" name="ZoneTexte 22"/>
          <p:cNvSpPr txBox="1"/>
          <p:nvPr/>
        </p:nvSpPr>
        <p:spPr>
          <a:xfrm>
            <a:off x="3416542" y="188640"/>
            <a:ext cx="2310916" cy="523220"/>
          </a:xfrm>
          <a:prstGeom prst="rect">
            <a:avLst/>
          </a:prstGeom>
          <a:noFill/>
        </p:spPr>
        <p:txBody>
          <a:bodyPr wrap="square" rtlCol="0">
            <a:spAutoFit/>
          </a:bodyPr>
          <a:lstStyle/>
          <a:p>
            <a:pPr algn="ctr"/>
            <a:r>
              <a:rPr lang="fr-FR" sz="2800" b="1" dirty="0"/>
              <a:t>Lombalgie</a:t>
            </a:r>
          </a:p>
        </p:txBody>
      </p:sp>
      <p:cxnSp>
        <p:nvCxnSpPr>
          <p:cNvPr id="24" name="Connecteur droit avec flèche 23"/>
          <p:cNvCxnSpPr>
            <a:stCxn id="8" idx="0"/>
            <a:endCxn id="23" idx="2"/>
          </p:cNvCxnSpPr>
          <p:nvPr/>
        </p:nvCxnSpPr>
        <p:spPr>
          <a:xfrm flipV="1">
            <a:off x="4572000" y="711860"/>
            <a:ext cx="0" cy="772924"/>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7" name="Connecteur droit avec flèche 26"/>
          <p:cNvCxnSpPr>
            <a:stCxn id="8" idx="3"/>
          </p:cNvCxnSpPr>
          <p:nvPr/>
        </p:nvCxnSpPr>
        <p:spPr>
          <a:xfrm>
            <a:off x="5861484" y="3248980"/>
            <a:ext cx="726740"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2" name="ZoneTexte 31"/>
          <p:cNvSpPr txBox="1"/>
          <p:nvPr/>
        </p:nvSpPr>
        <p:spPr>
          <a:xfrm>
            <a:off x="6588224" y="2987370"/>
            <a:ext cx="2310916" cy="523220"/>
          </a:xfrm>
          <a:prstGeom prst="rect">
            <a:avLst/>
          </a:prstGeom>
          <a:noFill/>
        </p:spPr>
        <p:txBody>
          <a:bodyPr wrap="square" rtlCol="0">
            <a:spAutoFit/>
          </a:bodyPr>
          <a:lstStyle/>
          <a:p>
            <a:pPr algn="ctr"/>
            <a:r>
              <a:rPr lang="fr-FR" sz="2800" b="1" dirty="0"/>
              <a:t>Hernie discale</a:t>
            </a:r>
          </a:p>
        </p:txBody>
      </p:sp>
      <p:sp>
        <p:nvSpPr>
          <p:cNvPr id="33" name="ZoneTexte 32"/>
          <p:cNvSpPr txBox="1"/>
          <p:nvPr/>
        </p:nvSpPr>
        <p:spPr>
          <a:xfrm>
            <a:off x="3419872" y="5733256"/>
            <a:ext cx="2310916" cy="523220"/>
          </a:xfrm>
          <a:prstGeom prst="rect">
            <a:avLst/>
          </a:prstGeom>
          <a:noFill/>
        </p:spPr>
        <p:txBody>
          <a:bodyPr wrap="square" rtlCol="0">
            <a:spAutoFit/>
          </a:bodyPr>
          <a:lstStyle/>
          <a:p>
            <a:pPr algn="ctr"/>
            <a:r>
              <a:rPr lang="fr-FR" sz="2800" b="1" dirty="0"/>
              <a:t>Sciatique</a:t>
            </a:r>
          </a:p>
        </p:txBody>
      </p:sp>
      <p:cxnSp>
        <p:nvCxnSpPr>
          <p:cNvPr id="34" name="Connecteur droit avec flèche 33"/>
          <p:cNvCxnSpPr>
            <a:stCxn id="8" idx="2"/>
            <a:endCxn id="33" idx="0"/>
          </p:cNvCxnSpPr>
          <p:nvPr/>
        </p:nvCxnSpPr>
        <p:spPr>
          <a:xfrm>
            <a:off x="4572000" y="5013176"/>
            <a:ext cx="3330" cy="72008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7" name="ZoneTexte 36"/>
          <p:cNvSpPr txBox="1"/>
          <p:nvPr/>
        </p:nvSpPr>
        <p:spPr>
          <a:xfrm rot="19637669">
            <a:off x="611198" y="2220850"/>
            <a:ext cx="7921604" cy="2246769"/>
          </a:xfrm>
          <a:prstGeom prst="rect">
            <a:avLst/>
          </a:prstGeom>
          <a:solidFill>
            <a:schemeClr val="bg1"/>
          </a:solidFill>
        </p:spPr>
        <p:txBody>
          <a:bodyPr wrap="square" rtlCol="0">
            <a:spAutoFit/>
          </a:bodyPr>
          <a:lstStyle/>
          <a:p>
            <a:pPr algn="ctr"/>
            <a:r>
              <a:rPr lang="fr-FR" sz="2800" b="1" dirty="0">
                <a:solidFill>
                  <a:srgbClr val="FF0000"/>
                </a:solidFill>
              </a:rPr>
              <a:t>90% des douleurs dans le dos </a:t>
            </a:r>
          </a:p>
          <a:p>
            <a:pPr algn="ctr"/>
            <a:r>
              <a:rPr lang="fr-FR" sz="2800" b="1" dirty="0">
                <a:solidFill>
                  <a:srgbClr val="FF0000"/>
                </a:solidFill>
              </a:rPr>
              <a:t>n’ont pas d’origine connue</a:t>
            </a:r>
          </a:p>
          <a:p>
            <a:pPr algn="ctr"/>
            <a:r>
              <a:rPr lang="en-US" sz="2800" dirty="0"/>
              <a:t>“For the vast majority of people with low back pain, it is currently not possible to</a:t>
            </a:r>
          </a:p>
          <a:p>
            <a:pPr algn="ctr"/>
            <a:r>
              <a:rPr lang="en-US" sz="2800" dirty="0"/>
              <a:t>accurately identify the specific nociceptive source”</a:t>
            </a:r>
            <a:endParaRPr lang="fr-FR" sz="2800" b="1" dirty="0">
              <a:solidFill>
                <a:srgbClr val="FF0000"/>
              </a:solidFill>
            </a:endParaRPr>
          </a:p>
        </p:txBody>
      </p:sp>
      <p:sp>
        <p:nvSpPr>
          <p:cNvPr id="36" name="Rectangle 35"/>
          <p:cNvSpPr/>
          <p:nvPr/>
        </p:nvSpPr>
        <p:spPr>
          <a:xfrm>
            <a:off x="0" y="6152624"/>
            <a:ext cx="8388424" cy="553998"/>
          </a:xfrm>
          <a:prstGeom prst="rect">
            <a:avLst/>
          </a:prstGeom>
        </p:spPr>
        <p:txBody>
          <a:bodyPr wrap="square">
            <a:spAutoFit/>
          </a:bodyPr>
          <a:lstStyle/>
          <a:p>
            <a:pPr algn="just"/>
            <a:r>
              <a:rPr lang="en-US" sz="1000" b="1" dirty="0"/>
              <a:t>Maher</a:t>
            </a:r>
            <a:r>
              <a:rPr lang="en-US" sz="1000" dirty="0"/>
              <a:t>, C., Underwood, M., &amp; </a:t>
            </a:r>
            <a:r>
              <a:rPr lang="en-US" sz="1000" dirty="0" err="1"/>
              <a:t>Buchbinder</a:t>
            </a:r>
            <a:r>
              <a:rPr lang="en-US" sz="1000" dirty="0"/>
              <a:t>, R. (2017). Non-specific low back pain. The Lancet, 389(10070), 736-747.</a:t>
            </a:r>
          </a:p>
          <a:p>
            <a:pPr algn="just"/>
            <a:r>
              <a:rPr lang="en-US" sz="1000" b="1" dirty="0" err="1"/>
              <a:t>Hartvigsen</a:t>
            </a:r>
            <a:r>
              <a:rPr lang="en-US" sz="1000" dirty="0"/>
              <a:t>, J., Hancock, M. J., </a:t>
            </a:r>
            <a:r>
              <a:rPr lang="en-US" sz="1000" dirty="0" err="1"/>
              <a:t>Kongsted</a:t>
            </a:r>
            <a:r>
              <a:rPr lang="en-US" sz="1000" dirty="0"/>
              <a:t>, A., </a:t>
            </a:r>
            <a:r>
              <a:rPr lang="en-US" sz="1000" dirty="0" err="1"/>
              <a:t>Louw</a:t>
            </a:r>
            <a:r>
              <a:rPr lang="en-US" sz="1000" dirty="0"/>
              <a:t>, Q., Ferreira, M. L., </a:t>
            </a:r>
            <a:r>
              <a:rPr lang="en-US" sz="1000" dirty="0" err="1"/>
              <a:t>Genevay</a:t>
            </a:r>
            <a:r>
              <a:rPr lang="en-US" sz="1000" dirty="0"/>
              <a:t>, S., ... &amp; </a:t>
            </a:r>
            <a:r>
              <a:rPr lang="en-US" sz="1000" dirty="0" err="1"/>
              <a:t>Smeets</a:t>
            </a:r>
            <a:r>
              <a:rPr lang="en-US" sz="1000" dirty="0"/>
              <a:t>, R. J. (2018). What low back pain is and why we need to pay attention. </a:t>
            </a:r>
            <a:r>
              <a:rPr lang="en-US" sz="1000" i="1" dirty="0"/>
              <a:t>The Lancet</a:t>
            </a:r>
            <a:r>
              <a:rPr lang="en-US" sz="1000" dirty="0"/>
              <a:t>.</a:t>
            </a:r>
            <a:endParaRPr lang="fr-FR" sz="1000" dirty="0"/>
          </a:p>
        </p:txBody>
      </p:sp>
    </p:spTree>
    <p:extLst>
      <p:ext uri="{BB962C8B-B14F-4D97-AF65-F5344CB8AC3E}">
        <p14:creationId xmlns:p14="http://schemas.microsoft.com/office/powerpoint/2010/main" val="35534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2" presetClass="entr" presetSubtype="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par>
                                <p:cTn id="17" presetID="22" presetClass="entr" presetSubtype="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par>
                                <p:cTn id="26" presetID="22" presetClass="entr" presetSubtype="1"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2" grpId="0"/>
      <p:bldP spid="33" grpId="0"/>
      <p:bldP spid="37"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19</a:t>
            </a:fld>
            <a:endParaRPr lang="fr-FR"/>
          </a:p>
        </p:txBody>
      </p:sp>
      <p:sp>
        <p:nvSpPr>
          <p:cNvPr id="8" name="ZoneTexte 7"/>
          <p:cNvSpPr txBox="1"/>
          <p:nvPr/>
        </p:nvSpPr>
        <p:spPr>
          <a:xfrm>
            <a:off x="709883" y="5715253"/>
            <a:ext cx="7711516" cy="954107"/>
          </a:xfrm>
          <a:prstGeom prst="rect">
            <a:avLst/>
          </a:prstGeom>
          <a:noFill/>
        </p:spPr>
        <p:txBody>
          <a:bodyPr wrap="square" rtlCol="0">
            <a:spAutoFit/>
          </a:bodyPr>
          <a:lstStyle/>
          <a:p>
            <a:pPr algn="ctr"/>
            <a:r>
              <a:rPr lang="fr-FR" sz="2800" b="1" dirty="0"/>
              <a:t>Plus de douleurs dans les jambes que dans le dos</a:t>
            </a:r>
          </a:p>
          <a:p>
            <a:pPr algn="ctr"/>
            <a:r>
              <a:rPr lang="fr-FR" sz="2800" b="1" dirty="0"/>
              <a:t>Origine la plus fréquente : la hernie discale</a:t>
            </a:r>
          </a:p>
        </p:txBody>
      </p:sp>
      <p:pic>
        <p:nvPicPr>
          <p:cNvPr id="11" name="Image 10" descr="06_sciatique-1-710x399.jpg"/>
          <p:cNvPicPr>
            <a:picLocks noChangeAspect="1"/>
          </p:cNvPicPr>
          <p:nvPr/>
        </p:nvPicPr>
        <p:blipFill>
          <a:blip r:embed="rId2" cstate="print"/>
          <a:stretch>
            <a:fillRect/>
          </a:stretch>
        </p:blipFill>
        <p:spPr>
          <a:xfrm>
            <a:off x="702385" y="1221531"/>
            <a:ext cx="8028384" cy="4511725"/>
          </a:xfrm>
          <a:prstGeom prst="rect">
            <a:avLst/>
          </a:prstGeom>
        </p:spPr>
      </p:pic>
      <p:sp>
        <p:nvSpPr>
          <p:cNvPr id="6"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Sciatique</a:t>
            </a:r>
          </a:p>
        </p:txBody>
      </p:sp>
    </p:spTree>
    <p:extLst>
      <p:ext uri="{BB962C8B-B14F-4D97-AF65-F5344CB8AC3E}">
        <p14:creationId xmlns:p14="http://schemas.microsoft.com/office/powerpoint/2010/main" val="242959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2</a:t>
            </a:fld>
            <a:endParaRPr lang="fr-FR"/>
          </a:p>
        </p:txBody>
      </p:sp>
      <p:sp>
        <p:nvSpPr>
          <p:cNvPr id="6" name="AutoShape 3" descr="Résultat de recherche d'images pour &quot;tour de table&quot;">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03" y="1965613"/>
            <a:ext cx="3907394" cy="292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e 24"/>
          <p:cNvGrpSpPr/>
          <p:nvPr/>
        </p:nvGrpSpPr>
        <p:grpSpPr>
          <a:xfrm>
            <a:off x="4932040" y="1255364"/>
            <a:ext cx="3662861" cy="4405884"/>
            <a:chOff x="4188234" y="1543396"/>
            <a:chExt cx="3662861" cy="4405884"/>
          </a:xfrm>
        </p:grpSpPr>
        <p:sp>
          <p:nvSpPr>
            <p:cNvPr id="7" name="ZoneTexte 6"/>
            <p:cNvSpPr txBox="1"/>
            <p:nvPr/>
          </p:nvSpPr>
          <p:spPr>
            <a:xfrm>
              <a:off x="5188988" y="1543396"/>
              <a:ext cx="1661352" cy="646331"/>
            </a:xfrm>
            <a:prstGeom prst="rect">
              <a:avLst/>
            </a:prstGeom>
            <a:noFill/>
          </p:spPr>
          <p:txBody>
            <a:bodyPr wrap="none" rtlCol="0">
              <a:spAutoFit/>
            </a:bodyPr>
            <a:lstStyle/>
            <a:p>
              <a:r>
                <a:rPr lang="fr-FR" sz="3600" dirty="0"/>
                <a:t>Prénom</a:t>
              </a:r>
            </a:p>
          </p:txBody>
        </p:sp>
        <p:sp>
          <p:nvSpPr>
            <p:cNvPr id="10" name="ZoneTexte 9"/>
            <p:cNvSpPr txBox="1"/>
            <p:nvPr/>
          </p:nvSpPr>
          <p:spPr>
            <a:xfrm>
              <a:off x="4642621" y="2619660"/>
              <a:ext cx="2754087" cy="646331"/>
            </a:xfrm>
            <a:prstGeom prst="rect">
              <a:avLst/>
            </a:prstGeom>
            <a:noFill/>
          </p:spPr>
          <p:txBody>
            <a:bodyPr wrap="none" rtlCol="0">
              <a:spAutoFit/>
            </a:bodyPr>
            <a:lstStyle/>
            <a:p>
              <a:r>
                <a:rPr lang="fr-FR" sz="3600" dirty="0"/>
                <a:t>Tranche d’âge</a:t>
              </a:r>
            </a:p>
          </p:txBody>
        </p:sp>
        <p:sp>
          <p:nvSpPr>
            <p:cNvPr id="11" name="ZoneTexte 10"/>
            <p:cNvSpPr txBox="1"/>
            <p:nvPr/>
          </p:nvSpPr>
          <p:spPr>
            <a:xfrm>
              <a:off x="5413633" y="3717032"/>
              <a:ext cx="1212063" cy="646331"/>
            </a:xfrm>
            <a:prstGeom prst="rect">
              <a:avLst/>
            </a:prstGeom>
            <a:noFill/>
          </p:spPr>
          <p:txBody>
            <a:bodyPr wrap="none" rtlCol="0">
              <a:spAutoFit/>
            </a:bodyPr>
            <a:lstStyle/>
            <a:p>
              <a:r>
                <a:rPr lang="fr-FR" sz="3600" dirty="0"/>
                <a:t>Poste</a:t>
              </a:r>
            </a:p>
          </p:txBody>
        </p:sp>
        <p:sp>
          <p:nvSpPr>
            <p:cNvPr id="12" name="ZoneTexte 11"/>
            <p:cNvSpPr txBox="1"/>
            <p:nvPr/>
          </p:nvSpPr>
          <p:spPr>
            <a:xfrm>
              <a:off x="4188234" y="4748951"/>
              <a:ext cx="3662861" cy="1200329"/>
            </a:xfrm>
            <a:prstGeom prst="rect">
              <a:avLst/>
            </a:prstGeom>
            <a:noFill/>
          </p:spPr>
          <p:txBody>
            <a:bodyPr wrap="none" rtlCol="0">
              <a:spAutoFit/>
            </a:bodyPr>
            <a:lstStyle/>
            <a:p>
              <a:pPr algn="ctr"/>
              <a:r>
                <a:rPr lang="fr-FR" sz="3600" dirty="0"/>
                <a:t>Ancienneté métier</a:t>
              </a:r>
            </a:p>
            <a:p>
              <a:pPr algn="ctr"/>
              <a:r>
                <a:rPr lang="fr-FR" sz="3600" dirty="0"/>
                <a:t>Et entreprise</a:t>
              </a:r>
            </a:p>
          </p:txBody>
        </p:sp>
        <p:cxnSp>
          <p:nvCxnSpPr>
            <p:cNvPr id="17" name="Connecteur droit avec flèche 16"/>
            <p:cNvCxnSpPr>
              <a:stCxn id="7" idx="2"/>
              <a:endCxn id="10" idx="0"/>
            </p:cNvCxnSpPr>
            <p:nvPr/>
          </p:nvCxnSpPr>
          <p:spPr>
            <a:xfrm>
              <a:off x="6019664" y="2189727"/>
              <a:ext cx="1" cy="4299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0" idx="2"/>
              <a:endCxn id="11" idx="0"/>
            </p:cNvCxnSpPr>
            <p:nvPr/>
          </p:nvCxnSpPr>
          <p:spPr>
            <a:xfrm>
              <a:off x="6019665" y="3265991"/>
              <a:ext cx="0" cy="4510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1" idx="2"/>
              <a:endCxn id="12" idx="0"/>
            </p:cNvCxnSpPr>
            <p:nvPr/>
          </p:nvCxnSpPr>
          <p:spPr>
            <a:xfrm>
              <a:off x="6019665" y="4363363"/>
              <a:ext cx="0" cy="385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ZoneTexte 25"/>
          <p:cNvSpPr txBox="1"/>
          <p:nvPr/>
        </p:nvSpPr>
        <p:spPr>
          <a:xfrm>
            <a:off x="179512" y="6093296"/>
            <a:ext cx="6032934" cy="646331"/>
          </a:xfrm>
          <a:prstGeom prst="rect">
            <a:avLst/>
          </a:prstGeom>
          <a:noFill/>
        </p:spPr>
        <p:txBody>
          <a:bodyPr wrap="none" rtlCol="0">
            <a:spAutoFit/>
          </a:bodyPr>
          <a:lstStyle/>
          <a:p>
            <a:pPr algn="ctr"/>
            <a:r>
              <a:rPr lang="fr-FR" sz="3600" dirty="0"/>
              <a:t>+ pratique d’activité physique…</a:t>
            </a:r>
          </a:p>
        </p:txBody>
      </p:sp>
      <p:sp>
        <p:nvSpPr>
          <p:cNvPr id="9" name="Titre 8"/>
          <p:cNvSpPr>
            <a:spLocks noGrp="1"/>
          </p:cNvSpPr>
          <p:nvPr>
            <p:ph type="title"/>
          </p:nvPr>
        </p:nvSpPr>
        <p:spPr>
          <a:xfrm>
            <a:off x="467544" y="0"/>
            <a:ext cx="8229600" cy="1124744"/>
          </a:xfrm>
        </p:spPr>
        <p:txBody>
          <a:bodyPr/>
          <a:lstStyle/>
          <a:p>
            <a:r>
              <a:rPr lang="fr-FR" dirty="0"/>
              <a:t>Présentation</a:t>
            </a:r>
          </a:p>
        </p:txBody>
      </p:sp>
    </p:spTree>
    <p:extLst>
      <p:ext uri="{BB962C8B-B14F-4D97-AF65-F5344CB8AC3E}">
        <p14:creationId xmlns:p14="http://schemas.microsoft.com/office/powerpoint/2010/main" val="2478215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hernie-discale-.jpg"/>
          <p:cNvPicPr>
            <a:picLocks noChangeAspect="1"/>
          </p:cNvPicPr>
          <p:nvPr/>
        </p:nvPicPr>
        <p:blipFill>
          <a:blip r:embed="rId2" cstate="print"/>
          <a:stretch>
            <a:fillRect/>
          </a:stretch>
        </p:blipFill>
        <p:spPr>
          <a:xfrm>
            <a:off x="4283968" y="1750504"/>
            <a:ext cx="5463814" cy="4869160"/>
          </a:xfrm>
          <a:prstGeom prst="rect">
            <a:avLst/>
          </a:prstGeom>
        </p:spPr>
      </p:pic>
      <p:sp>
        <p:nvSpPr>
          <p:cNvPr id="5" name="Espace réservé du numéro de diapositive 4"/>
          <p:cNvSpPr>
            <a:spLocks noGrp="1"/>
          </p:cNvSpPr>
          <p:nvPr>
            <p:ph type="sldNum" sz="quarter" idx="12"/>
          </p:nvPr>
        </p:nvSpPr>
        <p:spPr/>
        <p:txBody>
          <a:bodyPr/>
          <a:lstStyle/>
          <a:p>
            <a:fld id="{B9BF1CF5-3154-4E4C-8420-566FF14266A5}" type="slidenum">
              <a:rPr lang="fr-FR" smtClean="0"/>
              <a:pPr/>
              <a:t>20</a:t>
            </a:fld>
            <a:endParaRPr lang="fr-FR"/>
          </a:p>
        </p:txBody>
      </p:sp>
      <p:pic>
        <p:nvPicPr>
          <p:cNvPr id="8" name="Image 7" descr="hqdefault.jpg"/>
          <p:cNvPicPr>
            <a:picLocks noChangeAspect="1"/>
          </p:cNvPicPr>
          <p:nvPr/>
        </p:nvPicPr>
        <p:blipFill>
          <a:blip r:embed="rId3" cstate="print"/>
          <a:stretch>
            <a:fillRect/>
          </a:stretch>
        </p:blipFill>
        <p:spPr>
          <a:xfrm>
            <a:off x="107504" y="3645024"/>
            <a:ext cx="4056451" cy="3042338"/>
          </a:xfrm>
          <a:prstGeom prst="rect">
            <a:avLst/>
          </a:prstGeom>
        </p:spPr>
      </p:pic>
      <p:pic>
        <p:nvPicPr>
          <p:cNvPr id="7" name="Image 6" descr="image_4125_245.jpg"/>
          <p:cNvPicPr>
            <a:picLocks noChangeAspect="1"/>
          </p:cNvPicPr>
          <p:nvPr/>
        </p:nvPicPr>
        <p:blipFill>
          <a:blip r:embed="rId4" cstate="print"/>
          <a:stretch>
            <a:fillRect/>
          </a:stretch>
        </p:blipFill>
        <p:spPr>
          <a:xfrm>
            <a:off x="2195736" y="144016"/>
            <a:ext cx="4701353" cy="3501008"/>
          </a:xfrm>
          <a:prstGeom prst="rect">
            <a:avLst/>
          </a:prstGeom>
        </p:spPr>
      </p:pic>
    </p:spTree>
    <p:extLst>
      <p:ext uri="{BB962C8B-B14F-4D97-AF65-F5344CB8AC3E}">
        <p14:creationId xmlns:p14="http://schemas.microsoft.com/office/powerpoint/2010/main" val="38347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21</a:t>
            </a:fld>
            <a:endParaRPr lang="fr-F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743" y="3501293"/>
            <a:ext cx="2132393" cy="277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19"/>
          <a:stretch/>
        </p:blipFill>
        <p:spPr bwMode="auto">
          <a:xfrm>
            <a:off x="4820950" y="1340768"/>
            <a:ext cx="3265981" cy="226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933056"/>
            <a:ext cx="374441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584" y="1340767"/>
            <a:ext cx="3472368" cy="226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rot="19637669">
            <a:off x="611198" y="3154632"/>
            <a:ext cx="7921604" cy="523220"/>
          </a:xfrm>
          <a:prstGeom prst="rect">
            <a:avLst/>
          </a:prstGeom>
          <a:solidFill>
            <a:schemeClr val="bg1"/>
          </a:solidFill>
        </p:spPr>
        <p:txBody>
          <a:bodyPr wrap="square" rtlCol="0">
            <a:spAutoFit/>
          </a:bodyPr>
          <a:lstStyle/>
          <a:p>
            <a:pPr algn="ctr"/>
            <a:r>
              <a:rPr lang="fr-FR" sz="2800" b="1" dirty="0">
                <a:solidFill>
                  <a:srgbClr val="FF0000"/>
                </a:solidFill>
              </a:rPr>
              <a:t>TROUBLES MUSCULO-SQUELETTIQUES !!!!</a:t>
            </a:r>
          </a:p>
        </p:txBody>
      </p:sp>
      <p:sp>
        <p:nvSpPr>
          <p:cNvPr id="13"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TMS</a:t>
            </a:r>
          </a:p>
        </p:txBody>
      </p:sp>
    </p:spTree>
    <p:extLst>
      <p:ext uri="{BB962C8B-B14F-4D97-AF65-F5344CB8AC3E}">
        <p14:creationId xmlns:p14="http://schemas.microsoft.com/office/powerpoint/2010/main" val="136363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22</a:t>
            </a:fld>
            <a:endParaRPr lang="fr-F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743" y="3501293"/>
            <a:ext cx="2132393" cy="277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19"/>
          <a:stretch/>
        </p:blipFill>
        <p:spPr bwMode="auto">
          <a:xfrm>
            <a:off x="4820950" y="1340768"/>
            <a:ext cx="3265981" cy="226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933056"/>
            <a:ext cx="374441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584" y="1340767"/>
            <a:ext cx="3472368" cy="226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11198" y="3154632"/>
            <a:ext cx="7921604" cy="523220"/>
          </a:xfrm>
          <a:prstGeom prst="rect">
            <a:avLst/>
          </a:prstGeom>
          <a:solidFill>
            <a:schemeClr val="bg1"/>
          </a:solidFill>
        </p:spPr>
        <p:txBody>
          <a:bodyPr wrap="square" rtlCol="0">
            <a:spAutoFit/>
          </a:bodyPr>
          <a:lstStyle/>
          <a:p>
            <a:pPr algn="ctr"/>
            <a:r>
              <a:rPr lang="fr-FR" sz="2800" b="1" dirty="0">
                <a:solidFill>
                  <a:srgbClr val="FF0000"/>
                </a:solidFill>
              </a:rPr>
              <a:t>Pourquoi en parle t-on aujourd’hui ???</a:t>
            </a:r>
          </a:p>
        </p:txBody>
      </p:sp>
      <p:sp>
        <p:nvSpPr>
          <p:cNvPr id="12"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TMS</a:t>
            </a:r>
          </a:p>
        </p:txBody>
      </p:sp>
    </p:spTree>
    <p:extLst>
      <p:ext uri="{BB962C8B-B14F-4D97-AF65-F5344CB8AC3E}">
        <p14:creationId xmlns:p14="http://schemas.microsoft.com/office/powerpoint/2010/main" val="407973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ro.medium.com/max/970/0*UB1pvyHaGqoFccR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0688" y="2145630"/>
            <a:ext cx="3822095" cy="214746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p:txBody>
          <a:bodyPr/>
          <a:lstStyle/>
          <a:p>
            <a:r>
              <a:rPr lang="fr-FR" dirty="0"/>
              <a:t>Qui a déjà ressenti une douleur dans les 7 derniers jours  « en lien » avec son travail ?</a:t>
            </a:r>
          </a:p>
          <a:p>
            <a:endParaRPr lang="fr-FR" dirty="0"/>
          </a:p>
          <a:p>
            <a:pPr marL="0" indent="0">
              <a:buNone/>
            </a:pPr>
            <a:endParaRPr lang="fr-FR" dirty="0"/>
          </a:p>
          <a:p>
            <a:pPr marL="0" indent="0">
              <a:buNone/>
            </a:pPr>
            <a:endParaRPr lang="fr-FR" dirty="0"/>
          </a:p>
          <a:p>
            <a:r>
              <a:rPr lang="fr-FR" dirty="0"/>
              <a:t>Si oui, où avez-vous eu mal?</a:t>
            </a:r>
          </a:p>
          <a:p>
            <a:pPr lvl="1"/>
            <a:r>
              <a:rPr lang="fr-FR" b="1" dirty="0">
                <a:solidFill>
                  <a:srgbClr val="FF0000"/>
                </a:solidFill>
              </a:rPr>
              <a:t>Rachis lombaire = 88 %</a:t>
            </a:r>
            <a:r>
              <a:rPr lang="fr-FR" b="1" baseline="30000" dirty="0">
                <a:solidFill>
                  <a:srgbClr val="FF0000"/>
                </a:solidFill>
              </a:rPr>
              <a:t>*</a:t>
            </a:r>
          </a:p>
          <a:p>
            <a:pPr lvl="1"/>
            <a:r>
              <a:rPr lang="fr-FR" b="1" dirty="0">
                <a:solidFill>
                  <a:srgbClr val="FF0000"/>
                </a:solidFill>
              </a:rPr>
              <a:t>Rachis cervical = 86 %</a:t>
            </a:r>
            <a:r>
              <a:rPr lang="fr-FR" b="1" baseline="30000" dirty="0">
                <a:solidFill>
                  <a:srgbClr val="FF0000"/>
                </a:solidFill>
              </a:rPr>
              <a:t>*</a:t>
            </a: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23</a:t>
            </a:fld>
            <a:endParaRPr lang="fr-FR" dirty="0"/>
          </a:p>
        </p:txBody>
      </p:sp>
      <p:sp>
        <p:nvSpPr>
          <p:cNvPr id="6" name="ZoneTexte 5"/>
          <p:cNvSpPr txBox="1"/>
          <p:nvPr/>
        </p:nvSpPr>
        <p:spPr>
          <a:xfrm>
            <a:off x="1061356" y="6269250"/>
            <a:ext cx="6840760" cy="400110"/>
          </a:xfrm>
          <a:prstGeom prst="rect">
            <a:avLst/>
          </a:prstGeom>
          <a:noFill/>
        </p:spPr>
        <p:txBody>
          <a:bodyPr wrap="square" rtlCol="0">
            <a:spAutoFit/>
          </a:bodyPr>
          <a:lstStyle/>
          <a:p>
            <a:pPr algn="just"/>
            <a:r>
              <a:rPr lang="en-US" sz="1000" b="1" dirty="0"/>
              <a:t>*Ref </a:t>
            </a:r>
            <a:r>
              <a:rPr lang="en-US" sz="1000" dirty="0"/>
              <a:t>: </a:t>
            </a:r>
            <a:r>
              <a:rPr lang="en-US" sz="1000" dirty="0" err="1"/>
              <a:t>Kanniappan</a:t>
            </a:r>
            <a:r>
              <a:rPr lang="en-US" sz="1000" dirty="0"/>
              <a:t>, V., &amp; </a:t>
            </a:r>
            <a:r>
              <a:rPr lang="en-US" sz="1000" dirty="0" err="1"/>
              <a:t>Palani</a:t>
            </a:r>
            <a:r>
              <a:rPr lang="en-US" sz="1000" dirty="0"/>
              <a:t>, V. (2020). Prevalence of Musculoskeletal Disorders among Sewing Machine Workers in a Leather Industry. </a:t>
            </a:r>
            <a:r>
              <a:rPr lang="en-US" sz="1000" i="1" dirty="0"/>
              <a:t>Journal of Lifestyle Medicine</a:t>
            </a:r>
            <a:r>
              <a:rPr lang="en-US" sz="1000" dirty="0"/>
              <a:t>, </a:t>
            </a:r>
            <a:r>
              <a:rPr lang="en-US" sz="1000" i="1" dirty="0"/>
              <a:t>10</a:t>
            </a:r>
            <a:r>
              <a:rPr lang="en-US" sz="1000" dirty="0"/>
              <a:t>(2), 121.</a:t>
            </a:r>
            <a:endParaRPr lang="fr-FR" sz="1000" dirty="0"/>
          </a:p>
        </p:txBody>
      </p:sp>
      <p:sp>
        <p:nvSpPr>
          <p:cNvPr id="7" name="ZoneTexte 6"/>
          <p:cNvSpPr txBox="1"/>
          <p:nvPr/>
        </p:nvSpPr>
        <p:spPr>
          <a:xfrm>
            <a:off x="6609921" y="4809926"/>
            <a:ext cx="1562479" cy="923330"/>
          </a:xfrm>
          <a:prstGeom prst="rect">
            <a:avLst/>
          </a:prstGeom>
          <a:noFill/>
          <a:ln>
            <a:solidFill>
              <a:schemeClr val="tx1"/>
            </a:solidFill>
          </a:ln>
        </p:spPr>
        <p:txBody>
          <a:bodyPr wrap="none" rtlCol="0">
            <a:spAutoFit/>
          </a:bodyPr>
          <a:lstStyle/>
          <a:p>
            <a:r>
              <a:rPr lang="fr-FR" dirty="0"/>
              <a:t>Etude de 2020</a:t>
            </a:r>
          </a:p>
          <a:p>
            <a:r>
              <a:rPr lang="fr-FR" dirty="0"/>
              <a:t>100 personnes</a:t>
            </a:r>
          </a:p>
          <a:p>
            <a:r>
              <a:rPr lang="fr-FR" dirty="0"/>
              <a:t>Inde </a:t>
            </a:r>
          </a:p>
        </p:txBody>
      </p:sp>
      <p:sp>
        <p:nvSpPr>
          <p:cNvPr id="10"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TMS</a:t>
            </a:r>
          </a:p>
        </p:txBody>
      </p:sp>
    </p:spTree>
    <p:extLst>
      <p:ext uri="{BB962C8B-B14F-4D97-AF65-F5344CB8AC3E}">
        <p14:creationId xmlns:p14="http://schemas.microsoft.com/office/powerpoint/2010/main" val="76439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24</a:t>
            </a:fld>
            <a:endParaRPr lang="fr-FR"/>
          </a:p>
        </p:txBody>
      </p:sp>
      <p:sp>
        <p:nvSpPr>
          <p:cNvPr id="22" name="ZoneTexte 21"/>
          <p:cNvSpPr txBox="1"/>
          <p:nvPr/>
        </p:nvSpPr>
        <p:spPr>
          <a:xfrm>
            <a:off x="791580" y="2204863"/>
            <a:ext cx="7560840" cy="2800767"/>
          </a:xfrm>
          <a:prstGeom prst="rect">
            <a:avLst/>
          </a:prstGeom>
          <a:noFill/>
        </p:spPr>
        <p:txBody>
          <a:bodyPr wrap="square" rtlCol="0">
            <a:spAutoFit/>
          </a:bodyPr>
          <a:lstStyle/>
          <a:p>
            <a:pPr algn="ctr"/>
            <a:r>
              <a:rPr lang="fr-FR" sz="4000" b="1" dirty="0"/>
              <a:t>Qu’est-ce qui peut augmenter le risque de survenue ou d’aggravation de TMS ??</a:t>
            </a:r>
          </a:p>
          <a:p>
            <a:pPr algn="ctr"/>
            <a:endParaRPr lang="fr-FR" sz="2800" b="1" dirty="0"/>
          </a:p>
          <a:p>
            <a:pPr algn="ctr"/>
            <a:r>
              <a:rPr lang="fr-FR" sz="2800" b="1" dirty="0"/>
              <a:t>PS: vous pouvez vous aider des cartes</a:t>
            </a:r>
          </a:p>
        </p:txBody>
      </p:sp>
      <p:sp>
        <p:nvSpPr>
          <p:cNvPr id="7"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33321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3124880" y="2780928"/>
            <a:ext cx="2808312" cy="1152128"/>
            <a:chOff x="3401260" y="3933056"/>
            <a:chExt cx="2808312" cy="1152128"/>
          </a:xfrm>
        </p:grpSpPr>
        <p:sp>
          <p:nvSpPr>
            <p:cNvPr id="10" name="Ellipse 9"/>
            <p:cNvSpPr/>
            <p:nvPr/>
          </p:nvSpPr>
          <p:spPr>
            <a:xfrm>
              <a:off x="3401260" y="3933056"/>
              <a:ext cx="2808312" cy="11521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429351" y="4278287"/>
              <a:ext cx="752129" cy="461665"/>
            </a:xfrm>
            <a:prstGeom prst="rect">
              <a:avLst/>
            </a:prstGeom>
            <a:noFill/>
          </p:spPr>
          <p:txBody>
            <a:bodyPr wrap="none" rtlCol="0">
              <a:spAutoFit/>
            </a:bodyPr>
            <a:lstStyle/>
            <a:p>
              <a:r>
                <a:rPr lang="fr-FR" sz="2400" b="1" dirty="0"/>
                <a:t>TMS</a:t>
              </a:r>
            </a:p>
          </p:txBody>
        </p:sp>
      </p:gr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25</a:t>
            </a:fld>
            <a:endParaRPr lang="fr-FR"/>
          </a:p>
        </p:txBody>
      </p:sp>
      <p:grpSp>
        <p:nvGrpSpPr>
          <p:cNvPr id="16" name="Groupe 15"/>
          <p:cNvGrpSpPr/>
          <p:nvPr/>
        </p:nvGrpSpPr>
        <p:grpSpPr>
          <a:xfrm>
            <a:off x="5025147" y="3501005"/>
            <a:ext cx="2808312" cy="1152128"/>
            <a:chOff x="1475656" y="3212976"/>
            <a:chExt cx="2808312" cy="1152128"/>
          </a:xfrm>
        </p:grpSpPr>
        <p:sp>
          <p:nvSpPr>
            <p:cNvPr id="6" name="Ellipse 5"/>
            <p:cNvSpPr/>
            <p:nvPr/>
          </p:nvSpPr>
          <p:spPr>
            <a:xfrm>
              <a:off x="1475656" y="3212976"/>
              <a:ext cx="2808312" cy="1152128"/>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hlinkClick r:id="rId2" action="ppaction://hlinkfile"/>
            </p:cNvPr>
            <p:cNvSpPr txBox="1"/>
            <p:nvPr/>
          </p:nvSpPr>
          <p:spPr>
            <a:xfrm>
              <a:off x="1887543" y="3569650"/>
              <a:ext cx="2109167" cy="461665"/>
            </a:xfrm>
            <a:prstGeom prst="rect">
              <a:avLst/>
            </a:prstGeom>
            <a:noFill/>
          </p:spPr>
          <p:txBody>
            <a:bodyPr wrap="none" rtlCol="0">
              <a:spAutoFit/>
            </a:bodyPr>
            <a:lstStyle/>
            <a:p>
              <a:r>
                <a:rPr lang="fr-FR" sz="2400" b="1" dirty="0"/>
                <a:t>Psycho-sociaux</a:t>
              </a:r>
            </a:p>
          </p:txBody>
        </p:sp>
      </p:grpSp>
      <p:grpSp>
        <p:nvGrpSpPr>
          <p:cNvPr id="15" name="Groupe 14"/>
          <p:cNvGrpSpPr/>
          <p:nvPr/>
        </p:nvGrpSpPr>
        <p:grpSpPr>
          <a:xfrm>
            <a:off x="5152786" y="2193353"/>
            <a:ext cx="2808312" cy="1152128"/>
            <a:chOff x="5080892" y="2132856"/>
            <a:chExt cx="2808312" cy="1152128"/>
          </a:xfrm>
        </p:grpSpPr>
        <p:sp>
          <p:nvSpPr>
            <p:cNvPr id="7" name="Ellipse 6"/>
            <p:cNvSpPr/>
            <p:nvPr/>
          </p:nvSpPr>
          <p:spPr>
            <a:xfrm>
              <a:off x="5080892" y="2132856"/>
              <a:ext cx="2808312" cy="1152128"/>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hlinkClick r:id="rId3" action="ppaction://hlinkfile"/>
            </p:cNvPr>
            <p:cNvSpPr txBox="1"/>
            <p:nvPr/>
          </p:nvSpPr>
          <p:spPr>
            <a:xfrm>
              <a:off x="5183056" y="2478087"/>
              <a:ext cx="2603983" cy="461665"/>
            </a:xfrm>
            <a:prstGeom prst="rect">
              <a:avLst/>
            </a:prstGeom>
            <a:noFill/>
          </p:spPr>
          <p:txBody>
            <a:bodyPr wrap="none" rtlCol="0">
              <a:spAutoFit/>
            </a:bodyPr>
            <a:lstStyle/>
            <a:p>
              <a:r>
                <a:rPr lang="fr-FR" sz="2400" b="1" dirty="0"/>
                <a:t>Environnementaux</a:t>
              </a:r>
            </a:p>
          </p:txBody>
        </p:sp>
      </p:grpSp>
      <p:grpSp>
        <p:nvGrpSpPr>
          <p:cNvPr id="2" name="Groupe 1"/>
          <p:cNvGrpSpPr/>
          <p:nvPr/>
        </p:nvGrpSpPr>
        <p:grpSpPr>
          <a:xfrm>
            <a:off x="1187624" y="3501008"/>
            <a:ext cx="2808312" cy="1152128"/>
            <a:chOff x="1199276" y="3548461"/>
            <a:chExt cx="2808312" cy="1152128"/>
          </a:xfrm>
        </p:grpSpPr>
        <p:sp>
          <p:nvSpPr>
            <p:cNvPr id="8" name="Ellipse 7"/>
            <p:cNvSpPr/>
            <p:nvPr/>
          </p:nvSpPr>
          <p:spPr>
            <a:xfrm>
              <a:off x="1199276" y="3548461"/>
              <a:ext cx="2808312" cy="115212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hlinkClick r:id="rId4" action="ppaction://hlinkfile"/>
            </p:cNvPr>
            <p:cNvSpPr txBox="1"/>
            <p:nvPr/>
          </p:nvSpPr>
          <p:spPr>
            <a:xfrm>
              <a:off x="1814594" y="3893690"/>
              <a:ext cx="1577676" cy="461665"/>
            </a:xfrm>
            <a:prstGeom prst="rect">
              <a:avLst/>
            </a:prstGeom>
            <a:noFill/>
          </p:spPr>
          <p:txBody>
            <a:bodyPr wrap="none" rtlCol="0">
              <a:spAutoFit/>
            </a:bodyPr>
            <a:lstStyle/>
            <a:p>
              <a:pPr algn="ctr"/>
              <a:r>
                <a:rPr lang="fr-FR" sz="2400" b="1" dirty="0"/>
                <a:t>Individuels</a:t>
              </a:r>
            </a:p>
          </p:txBody>
        </p:sp>
      </p:grpSp>
      <p:grpSp>
        <p:nvGrpSpPr>
          <p:cNvPr id="3" name="Groupe 2"/>
          <p:cNvGrpSpPr/>
          <p:nvPr/>
        </p:nvGrpSpPr>
        <p:grpSpPr>
          <a:xfrm>
            <a:off x="1115616" y="2193354"/>
            <a:ext cx="2808312" cy="1152128"/>
            <a:chOff x="971600" y="2204863"/>
            <a:chExt cx="2808312" cy="1152128"/>
          </a:xfrm>
        </p:grpSpPr>
        <p:sp>
          <p:nvSpPr>
            <p:cNvPr id="9" name="Ellipse 8"/>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5" action="ppaction://hlinkfile"/>
            </p:cNvPr>
            <p:cNvSpPr txBox="1"/>
            <p:nvPr/>
          </p:nvSpPr>
          <p:spPr>
            <a:xfrm>
              <a:off x="1309695" y="2550094"/>
              <a:ext cx="2132122" cy="461665"/>
            </a:xfrm>
            <a:prstGeom prst="rect">
              <a:avLst/>
            </a:prstGeom>
            <a:noFill/>
          </p:spPr>
          <p:txBody>
            <a:bodyPr wrap="none" rtlCol="0">
              <a:spAutoFit/>
            </a:bodyPr>
            <a:lstStyle/>
            <a:p>
              <a:r>
                <a:rPr lang="fr-FR" sz="2400" b="1" dirty="0"/>
                <a:t>Biomécaniques</a:t>
              </a:r>
            </a:p>
          </p:txBody>
        </p:sp>
      </p:grpSp>
      <p:sp>
        <p:nvSpPr>
          <p:cNvPr id="22"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3644524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26</a:t>
            </a:fld>
            <a:endParaRPr lang="fr-FR"/>
          </a:p>
        </p:txBody>
      </p:sp>
      <p:sp>
        <p:nvSpPr>
          <p:cNvPr id="16" name="Rectangle 15"/>
          <p:cNvSpPr/>
          <p:nvPr/>
        </p:nvSpPr>
        <p:spPr>
          <a:xfrm>
            <a:off x="1089956" y="5348976"/>
            <a:ext cx="6984776" cy="954107"/>
          </a:xfrm>
          <a:prstGeom prst="rect">
            <a:avLst/>
          </a:prstGeom>
        </p:spPr>
        <p:txBody>
          <a:bodyPr wrap="square">
            <a:spAutoFit/>
          </a:bodyPr>
          <a:lstStyle/>
          <a:p>
            <a:pPr algn="ctr"/>
            <a:r>
              <a:rPr lang="fr-FR" sz="2800" b="1" dirty="0"/>
              <a:t>Quelle est la position la plus à risque de TMS pour le dos?</a:t>
            </a:r>
          </a:p>
        </p:txBody>
      </p:sp>
      <p:grpSp>
        <p:nvGrpSpPr>
          <p:cNvPr id="12" name="Groupe 11"/>
          <p:cNvGrpSpPr/>
          <p:nvPr/>
        </p:nvGrpSpPr>
        <p:grpSpPr>
          <a:xfrm>
            <a:off x="3167844" y="1268760"/>
            <a:ext cx="2808312" cy="1152128"/>
            <a:chOff x="971600" y="2204863"/>
            <a:chExt cx="2808312" cy="1152128"/>
          </a:xfrm>
        </p:grpSpPr>
        <p:sp>
          <p:nvSpPr>
            <p:cNvPr id="13" name="Ellipse 12"/>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2" action="ppaction://hlinkfile"/>
            </p:cNvPr>
            <p:cNvSpPr txBox="1"/>
            <p:nvPr/>
          </p:nvSpPr>
          <p:spPr>
            <a:xfrm>
              <a:off x="1309695" y="2563257"/>
              <a:ext cx="2132122" cy="461665"/>
            </a:xfrm>
            <a:prstGeom prst="rect">
              <a:avLst/>
            </a:prstGeom>
            <a:noFill/>
          </p:spPr>
          <p:txBody>
            <a:bodyPr wrap="none" rtlCol="0">
              <a:spAutoFit/>
            </a:bodyPr>
            <a:lstStyle/>
            <a:p>
              <a:r>
                <a:rPr lang="fr-FR" sz="2400" b="1" dirty="0"/>
                <a:t>Biomécaniques</a:t>
              </a:r>
            </a:p>
          </p:txBody>
        </p:sp>
      </p:grpSp>
      <p:sp>
        <p:nvSpPr>
          <p:cNvPr id="15"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pic>
        <p:nvPicPr>
          <p:cNvPr id="2050" name="Picture 2" descr="https://blog.utagawavtt.com/user/pages/01.blog/reduire-douleurs-bas-du-dos/pression-verteb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646" y="2439075"/>
            <a:ext cx="6003032" cy="30015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979712" y="3939833"/>
            <a:ext cx="648072" cy="6412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3134010" y="2708920"/>
            <a:ext cx="648072" cy="6412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3913090" y="2924944"/>
            <a:ext cx="648072" cy="6412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4860032" y="2924943"/>
            <a:ext cx="648072" cy="6412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5796136" y="3140968"/>
            <a:ext cx="648072" cy="7200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6732240" y="3298538"/>
            <a:ext cx="648072" cy="6412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Picture 2" descr="Résultat de recherche d'images pour &quot;poids teddy riner&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8072" y="2442628"/>
            <a:ext cx="1672807" cy="118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98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27</a:t>
            </a:fld>
            <a:endParaRPr lang="fr-FR"/>
          </a:p>
        </p:txBody>
      </p:sp>
      <p:sp>
        <p:nvSpPr>
          <p:cNvPr id="18" name="Rectangle 17"/>
          <p:cNvSpPr/>
          <p:nvPr/>
        </p:nvSpPr>
        <p:spPr>
          <a:xfrm>
            <a:off x="958522" y="2852936"/>
            <a:ext cx="6912768" cy="1323439"/>
          </a:xfrm>
          <a:prstGeom prst="rect">
            <a:avLst/>
          </a:prstGeom>
        </p:spPr>
        <p:txBody>
          <a:bodyPr wrap="square">
            <a:spAutoFit/>
          </a:bodyPr>
          <a:lstStyle/>
          <a:p>
            <a:pPr algn="ctr"/>
            <a:r>
              <a:rPr lang="fr-FR" sz="4000" b="1" dirty="0"/>
              <a:t>C’est quoi </a:t>
            </a:r>
          </a:p>
          <a:p>
            <a:pPr algn="ctr"/>
            <a:r>
              <a:rPr lang="fr-FR" sz="4000" b="1" dirty="0"/>
              <a:t>une « mauvaise » posture ???</a:t>
            </a:r>
          </a:p>
        </p:txBody>
      </p:sp>
      <p:grpSp>
        <p:nvGrpSpPr>
          <p:cNvPr id="10" name="Groupe 9"/>
          <p:cNvGrpSpPr/>
          <p:nvPr/>
        </p:nvGrpSpPr>
        <p:grpSpPr>
          <a:xfrm>
            <a:off x="3167844" y="1411129"/>
            <a:ext cx="2808312" cy="1152128"/>
            <a:chOff x="971600" y="2204863"/>
            <a:chExt cx="2808312" cy="1152128"/>
          </a:xfrm>
        </p:grpSpPr>
        <p:sp>
          <p:nvSpPr>
            <p:cNvPr id="11" name="Ellipse 10"/>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hlinkClick r:id="rId2" action="ppaction://hlinkfile"/>
            </p:cNvPr>
            <p:cNvSpPr txBox="1"/>
            <p:nvPr/>
          </p:nvSpPr>
          <p:spPr>
            <a:xfrm>
              <a:off x="1309695" y="2563257"/>
              <a:ext cx="2132122" cy="461665"/>
            </a:xfrm>
            <a:prstGeom prst="rect">
              <a:avLst/>
            </a:prstGeom>
            <a:noFill/>
          </p:spPr>
          <p:txBody>
            <a:bodyPr wrap="none" rtlCol="0">
              <a:spAutoFit/>
            </a:bodyPr>
            <a:lstStyle/>
            <a:p>
              <a:r>
                <a:rPr lang="fr-FR" sz="2400" b="1" dirty="0"/>
                <a:t>Biomécaniques</a:t>
              </a:r>
            </a:p>
          </p:txBody>
        </p:sp>
      </p:grpSp>
      <p:sp>
        <p:nvSpPr>
          <p:cNvPr id="13"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3248611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humbs.dreamstime.com/b/anatomie-humaine-muscles-masculins-31117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155" y="2420888"/>
            <a:ext cx="4862342"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B9BF1CF5-3154-4E4C-8420-566FF14266A5}" type="slidenum">
              <a:rPr lang="fr-FR" smtClean="0"/>
              <a:pPr/>
              <a:t>28</a:t>
            </a:fld>
            <a:endParaRPr lang="fr-FR"/>
          </a:p>
        </p:txBody>
      </p:sp>
      <p:sp>
        <p:nvSpPr>
          <p:cNvPr id="18" name="Rectangle 17"/>
          <p:cNvSpPr/>
          <p:nvPr/>
        </p:nvSpPr>
        <p:spPr>
          <a:xfrm>
            <a:off x="0" y="3221685"/>
            <a:ext cx="4572000" cy="1323439"/>
          </a:xfrm>
          <a:prstGeom prst="rect">
            <a:avLst/>
          </a:prstGeom>
        </p:spPr>
        <p:txBody>
          <a:bodyPr wrap="square">
            <a:spAutoFit/>
          </a:bodyPr>
          <a:lstStyle/>
          <a:p>
            <a:pPr algn="ctr"/>
            <a:r>
              <a:rPr lang="fr-FR" sz="4000" b="1" dirty="0"/>
              <a:t>Position anatomique de référence</a:t>
            </a:r>
          </a:p>
        </p:txBody>
      </p:sp>
      <p:grpSp>
        <p:nvGrpSpPr>
          <p:cNvPr id="10" name="Groupe 9"/>
          <p:cNvGrpSpPr/>
          <p:nvPr/>
        </p:nvGrpSpPr>
        <p:grpSpPr>
          <a:xfrm>
            <a:off x="3167844" y="1411129"/>
            <a:ext cx="2808312" cy="1152128"/>
            <a:chOff x="971600" y="2204863"/>
            <a:chExt cx="2808312" cy="1152128"/>
          </a:xfrm>
        </p:grpSpPr>
        <p:sp>
          <p:nvSpPr>
            <p:cNvPr id="11" name="Ellipse 10"/>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hlinkClick r:id="rId3" action="ppaction://hlinkfile"/>
            </p:cNvPr>
            <p:cNvSpPr txBox="1"/>
            <p:nvPr/>
          </p:nvSpPr>
          <p:spPr>
            <a:xfrm>
              <a:off x="1309695" y="2563257"/>
              <a:ext cx="2132122" cy="461665"/>
            </a:xfrm>
            <a:prstGeom prst="rect">
              <a:avLst/>
            </a:prstGeom>
            <a:noFill/>
          </p:spPr>
          <p:txBody>
            <a:bodyPr wrap="none" rtlCol="0">
              <a:spAutoFit/>
            </a:bodyPr>
            <a:lstStyle/>
            <a:p>
              <a:r>
                <a:rPr lang="fr-FR" sz="2400" b="1" dirty="0"/>
                <a:t>Biomécaniques</a:t>
              </a:r>
            </a:p>
          </p:txBody>
        </p:sp>
      </p:grpSp>
      <p:sp>
        <p:nvSpPr>
          <p:cNvPr id="13"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
        <p:nvSpPr>
          <p:cNvPr id="9" name="Rectangle 8"/>
          <p:cNvSpPr/>
          <p:nvPr/>
        </p:nvSpPr>
        <p:spPr>
          <a:xfrm>
            <a:off x="763125" y="5013176"/>
            <a:ext cx="3045749" cy="1077218"/>
          </a:xfrm>
          <a:prstGeom prst="rect">
            <a:avLst/>
          </a:prstGeom>
        </p:spPr>
        <p:txBody>
          <a:bodyPr wrap="square">
            <a:spAutoFit/>
          </a:bodyPr>
          <a:lstStyle/>
          <a:p>
            <a:pPr algn="ctr"/>
            <a:r>
              <a:rPr lang="fr-FR" sz="3200" b="1" dirty="0"/>
              <a:t>Notion d’angles de confort</a:t>
            </a:r>
          </a:p>
        </p:txBody>
      </p:sp>
      <p:sp>
        <p:nvSpPr>
          <p:cNvPr id="2" name="Rectangle 1"/>
          <p:cNvSpPr/>
          <p:nvPr/>
        </p:nvSpPr>
        <p:spPr>
          <a:xfrm>
            <a:off x="6300192" y="4365104"/>
            <a:ext cx="57606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0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29</a:t>
            </a:fld>
            <a:endParaRPr lang="fr-FR"/>
          </a:p>
        </p:txBody>
      </p:sp>
      <p:sp>
        <p:nvSpPr>
          <p:cNvPr id="10" name="Rectangle 9"/>
          <p:cNvSpPr/>
          <p:nvPr/>
        </p:nvSpPr>
        <p:spPr>
          <a:xfrm>
            <a:off x="179511" y="1289346"/>
            <a:ext cx="3045749" cy="1077218"/>
          </a:xfrm>
          <a:prstGeom prst="rect">
            <a:avLst/>
          </a:prstGeom>
        </p:spPr>
        <p:txBody>
          <a:bodyPr wrap="square">
            <a:spAutoFit/>
          </a:bodyPr>
          <a:lstStyle/>
          <a:p>
            <a:pPr algn="ctr"/>
            <a:r>
              <a:rPr lang="fr-FR" sz="3200" b="1" dirty="0"/>
              <a:t>Notion d’angles de confort</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503065"/>
            <a:ext cx="2965057" cy="281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566482" y="2644717"/>
            <a:ext cx="4011035" cy="584775"/>
          </a:xfrm>
          <a:prstGeom prst="rect">
            <a:avLst/>
          </a:prstGeom>
        </p:spPr>
        <p:txBody>
          <a:bodyPr wrap="square">
            <a:spAutoFit/>
          </a:bodyPr>
          <a:lstStyle/>
          <a:p>
            <a:pPr algn="ctr"/>
            <a:r>
              <a:rPr lang="fr-FR" sz="3200" b="1" dirty="0"/>
              <a:t>Pour le bras / l’épaule</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619592"/>
            <a:ext cx="2799990" cy="269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e 11"/>
          <p:cNvGrpSpPr/>
          <p:nvPr/>
        </p:nvGrpSpPr>
        <p:grpSpPr>
          <a:xfrm>
            <a:off x="3167844" y="1411129"/>
            <a:ext cx="2808312" cy="1152128"/>
            <a:chOff x="971600" y="2204863"/>
            <a:chExt cx="2808312" cy="1152128"/>
          </a:xfrm>
        </p:grpSpPr>
        <p:sp>
          <p:nvSpPr>
            <p:cNvPr id="13" name="Ellipse 12"/>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4" action="ppaction://hlinkfile"/>
            </p:cNvPr>
            <p:cNvSpPr txBox="1"/>
            <p:nvPr/>
          </p:nvSpPr>
          <p:spPr>
            <a:xfrm>
              <a:off x="1309695" y="2563257"/>
              <a:ext cx="2132122" cy="461665"/>
            </a:xfrm>
            <a:prstGeom prst="rect">
              <a:avLst/>
            </a:prstGeom>
            <a:noFill/>
          </p:spPr>
          <p:txBody>
            <a:bodyPr wrap="none" rtlCol="0">
              <a:spAutoFit/>
            </a:bodyPr>
            <a:lstStyle/>
            <a:p>
              <a:r>
                <a:rPr lang="fr-FR" sz="2400" b="1" dirty="0"/>
                <a:t>Biomécaniques</a:t>
              </a:r>
            </a:p>
          </p:txBody>
        </p:sp>
      </p:grpSp>
      <p:sp>
        <p:nvSpPr>
          <p:cNvPr id="15"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16967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3</a:t>
            </a:fld>
            <a:endParaRPr lang="fr-FR"/>
          </a:p>
        </p:txBody>
      </p:sp>
      <p:sp>
        <p:nvSpPr>
          <p:cNvPr id="6" name="AutoShape 3" descr="Résultat de recherche d'images pour &quot;tour de table&quot;">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32185"/>
            <a:ext cx="3395713" cy="254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ZoneTexte 25"/>
          <p:cNvSpPr txBox="1"/>
          <p:nvPr/>
        </p:nvSpPr>
        <p:spPr>
          <a:xfrm>
            <a:off x="3374571" y="2726775"/>
            <a:ext cx="5616624" cy="1754326"/>
          </a:xfrm>
          <a:prstGeom prst="rect">
            <a:avLst/>
          </a:prstGeom>
          <a:noFill/>
        </p:spPr>
        <p:txBody>
          <a:bodyPr wrap="square" rtlCol="0">
            <a:spAutoFit/>
          </a:bodyPr>
          <a:lstStyle/>
          <a:p>
            <a:pPr algn="ctr"/>
            <a:r>
              <a:rPr lang="fr-FR" sz="3600" dirty="0"/>
              <a:t>Qu’est-ce que vous aimeriez </a:t>
            </a:r>
          </a:p>
          <a:p>
            <a:pPr algn="ctr"/>
            <a:r>
              <a:rPr lang="fr-FR" sz="3600" dirty="0"/>
              <a:t>voir / apprendre </a:t>
            </a:r>
          </a:p>
          <a:p>
            <a:pPr algn="ctr"/>
            <a:r>
              <a:rPr lang="fr-FR" sz="3600" dirty="0"/>
              <a:t>au cours de cette formation</a:t>
            </a:r>
          </a:p>
        </p:txBody>
      </p:sp>
      <p:sp>
        <p:nvSpPr>
          <p:cNvPr id="9"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t>Présentation</a:t>
            </a:r>
            <a:endParaRPr lang="fr-FR" dirty="0"/>
          </a:p>
        </p:txBody>
      </p:sp>
    </p:spTree>
    <p:extLst>
      <p:ext uri="{BB962C8B-B14F-4D97-AF65-F5344CB8AC3E}">
        <p14:creationId xmlns:p14="http://schemas.microsoft.com/office/powerpoint/2010/main" val="3823136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30</a:t>
            </a:fld>
            <a:endParaRPr lang="fr-FR"/>
          </a:p>
        </p:txBody>
      </p:sp>
      <p:sp>
        <p:nvSpPr>
          <p:cNvPr id="10" name="Rectangle 9"/>
          <p:cNvSpPr/>
          <p:nvPr/>
        </p:nvSpPr>
        <p:spPr>
          <a:xfrm>
            <a:off x="179511" y="1289346"/>
            <a:ext cx="3045749" cy="1077218"/>
          </a:xfrm>
          <a:prstGeom prst="rect">
            <a:avLst/>
          </a:prstGeom>
        </p:spPr>
        <p:txBody>
          <a:bodyPr wrap="square">
            <a:spAutoFit/>
          </a:bodyPr>
          <a:lstStyle/>
          <a:p>
            <a:pPr algn="ctr"/>
            <a:r>
              <a:rPr lang="fr-FR" sz="3200" b="1" dirty="0"/>
              <a:t>Notion d’angles de confort</a:t>
            </a:r>
          </a:p>
        </p:txBody>
      </p:sp>
      <p:sp>
        <p:nvSpPr>
          <p:cNvPr id="11" name="Rectangle 10"/>
          <p:cNvSpPr/>
          <p:nvPr/>
        </p:nvSpPr>
        <p:spPr>
          <a:xfrm>
            <a:off x="2566482" y="2644717"/>
            <a:ext cx="4011035" cy="584775"/>
          </a:xfrm>
          <a:prstGeom prst="rect">
            <a:avLst/>
          </a:prstGeom>
        </p:spPr>
        <p:txBody>
          <a:bodyPr wrap="square">
            <a:spAutoFit/>
          </a:bodyPr>
          <a:lstStyle/>
          <a:p>
            <a:pPr algn="ctr"/>
            <a:r>
              <a:rPr lang="fr-FR" sz="3200" b="1" dirty="0"/>
              <a:t>Pour le poignet</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720167"/>
            <a:ext cx="3231889" cy="2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e 11"/>
          <p:cNvGrpSpPr/>
          <p:nvPr/>
        </p:nvGrpSpPr>
        <p:grpSpPr>
          <a:xfrm>
            <a:off x="3167844" y="1411129"/>
            <a:ext cx="2808312" cy="1152128"/>
            <a:chOff x="971600" y="2204863"/>
            <a:chExt cx="2808312" cy="1152128"/>
          </a:xfrm>
        </p:grpSpPr>
        <p:sp>
          <p:nvSpPr>
            <p:cNvPr id="13" name="Ellipse 12"/>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3" action="ppaction://hlinkfile"/>
            </p:cNvPr>
            <p:cNvSpPr txBox="1"/>
            <p:nvPr/>
          </p:nvSpPr>
          <p:spPr>
            <a:xfrm>
              <a:off x="1309695" y="2563257"/>
              <a:ext cx="2132122" cy="461665"/>
            </a:xfrm>
            <a:prstGeom prst="rect">
              <a:avLst/>
            </a:prstGeom>
            <a:noFill/>
          </p:spPr>
          <p:txBody>
            <a:bodyPr wrap="none" rtlCol="0">
              <a:spAutoFit/>
            </a:bodyPr>
            <a:lstStyle/>
            <a:p>
              <a:r>
                <a:rPr lang="fr-FR" sz="2400" b="1" dirty="0"/>
                <a:t>Biomécaniques</a:t>
              </a:r>
            </a:p>
          </p:txBody>
        </p:sp>
      </p:grpSp>
      <p:sp>
        <p:nvSpPr>
          <p:cNvPr id="15"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68754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31</a:t>
            </a:fld>
            <a:endParaRPr lang="fr-FR" dirty="0"/>
          </a:p>
        </p:txBody>
      </p:sp>
      <p:sp>
        <p:nvSpPr>
          <p:cNvPr id="10" name="Rectangle 9"/>
          <p:cNvSpPr/>
          <p:nvPr/>
        </p:nvSpPr>
        <p:spPr>
          <a:xfrm>
            <a:off x="179511" y="1289346"/>
            <a:ext cx="3045749" cy="1077218"/>
          </a:xfrm>
          <a:prstGeom prst="rect">
            <a:avLst/>
          </a:prstGeom>
        </p:spPr>
        <p:txBody>
          <a:bodyPr wrap="square">
            <a:spAutoFit/>
          </a:bodyPr>
          <a:lstStyle/>
          <a:p>
            <a:pPr algn="ctr"/>
            <a:r>
              <a:rPr lang="fr-FR" sz="3200" b="1" dirty="0"/>
              <a:t>Notion d’angles de confort</a:t>
            </a:r>
          </a:p>
        </p:txBody>
      </p:sp>
      <p:sp>
        <p:nvSpPr>
          <p:cNvPr id="11" name="Rectangle 10"/>
          <p:cNvSpPr/>
          <p:nvPr/>
        </p:nvSpPr>
        <p:spPr>
          <a:xfrm>
            <a:off x="2566482" y="2644717"/>
            <a:ext cx="4011035" cy="584775"/>
          </a:xfrm>
          <a:prstGeom prst="rect">
            <a:avLst/>
          </a:prstGeom>
        </p:spPr>
        <p:txBody>
          <a:bodyPr wrap="square">
            <a:spAutoFit/>
          </a:bodyPr>
          <a:lstStyle/>
          <a:p>
            <a:pPr algn="ctr"/>
            <a:r>
              <a:rPr lang="fr-FR" sz="3200" b="1" dirty="0"/>
              <a:t>Pour le tronc</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8713" y="3422278"/>
            <a:ext cx="1872208" cy="316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442528"/>
            <a:ext cx="1656184" cy="316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e 11"/>
          <p:cNvGrpSpPr/>
          <p:nvPr/>
        </p:nvGrpSpPr>
        <p:grpSpPr>
          <a:xfrm>
            <a:off x="3167844" y="1411129"/>
            <a:ext cx="2808312" cy="1152128"/>
            <a:chOff x="971600" y="2204863"/>
            <a:chExt cx="2808312" cy="1152128"/>
          </a:xfrm>
        </p:grpSpPr>
        <p:sp>
          <p:nvSpPr>
            <p:cNvPr id="14" name="Ellipse 13"/>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hlinkClick r:id="rId4" action="ppaction://hlinkfile"/>
            </p:cNvPr>
            <p:cNvSpPr txBox="1"/>
            <p:nvPr/>
          </p:nvSpPr>
          <p:spPr>
            <a:xfrm>
              <a:off x="1309695" y="2563257"/>
              <a:ext cx="2132122" cy="461665"/>
            </a:xfrm>
            <a:prstGeom prst="rect">
              <a:avLst/>
            </a:prstGeom>
            <a:noFill/>
          </p:spPr>
          <p:txBody>
            <a:bodyPr wrap="none" rtlCol="0">
              <a:spAutoFit/>
            </a:bodyPr>
            <a:lstStyle/>
            <a:p>
              <a:r>
                <a:rPr lang="fr-FR" sz="2400" b="1" dirty="0"/>
                <a:t>Biomécaniques</a:t>
              </a:r>
            </a:p>
          </p:txBody>
        </p:sp>
      </p:grpSp>
      <p:sp>
        <p:nvSpPr>
          <p:cNvPr id="16"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1424442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32</a:t>
            </a:fld>
            <a:endParaRPr lang="fr-FR"/>
          </a:p>
        </p:txBody>
      </p:sp>
      <p:sp>
        <p:nvSpPr>
          <p:cNvPr id="10" name="Rectangle 9"/>
          <p:cNvSpPr/>
          <p:nvPr/>
        </p:nvSpPr>
        <p:spPr>
          <a:xfrm>
            <a:off x="179511" y="1289346"/>
            <a:ext cx="3045749" cy="1077218"/>
          </a:xfrm>
          <a:prstGeom prst="rect">
            <a:avLst/>
          </a:prstGeom>
        </p:spPr>
        <p:txBody>
          <a:bodyPr wrap="square">
            <a:spAutoFit/>
          </a:bodyPr>
          <a:lstStyle/>
          <a:p>
            <a:pPr algn="ctr"/>
            <a:r>
              <a:rPr lang="fr-FR" sz="3200" b="1" dirty="0"/>
              <a:t>Notion d’angles de confort</a:t>
            </a:r>
          </a:p>
        </p:txBody>
      </p:sp>
      <p:sp>
        <p:nvSpPr>
          <p:cNvPr id="11" name="Rectangle 10"/>
          <p:cNvSpPr/>
          <p:nvPr/>
        </p:nvSpPr>
        <p:spPr>
          <a:xfrm>
            <a:off x="2566482" y="2644717"/>
            <a:ext cx="4011035" cy="584775"/>
          </a:xfrm>
          <a:prstGeom prst="rect">
            <a:avLst/>
          </a:prstGeom>
        </p:spPr>
        <p:txBody>
          <a:bodyPr wrap="square">
            <a:spAutoFit/>
          </a:bodyPr>
          <a:lstStyle/>
          <a:p>
            <a:pPr algn="ctr"/>
            <a:r>
              <a:rPr lang="fr-FR" sz="3200" b="1" dirty="0"/>
              <a:t>Pour la tête</a:t>
            </a:r>
          </a:p>
        </p:txBody>
      </p:sp>
      <p:grpSp>
        <p:nvGrpSpPr>
          <p:cNvPr id="12" name="Groupe 11"/>
          <p:cNvGrpSpPr/>
          <p:nvPr/>
        </p:nvGrpSpPr>
        <p:grpSpPr>
          <a:xfrm>
            <a:off x="3167844" y="1411129"/>
            <a:ext cx="2808312" cy="1152128"/>
            <a:chOff x="971600" y="2204863"/>
            <a:chExt cx="2808312" cy="1152128"/>
          </a:xfrm>
        </p:grpSpPr>
        <p:sp>
          <p:nvSpPr>
            <p:cNvPr id="14" name="Ellipse 13"/>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hlinkClick r:id="rId2" action="ppaction://hlinkfile"/>
            </p:cNvPr>
            <p:cNvSpPr txBox="1"/>
            <p:nvPr/>
          </p:nvSpPr>
          <p:spPr>
            <a:xfrm>
              <a:off x="1309695" y="2563257"/>
              <a:ext cx="2132122" cy="461665"/>
            </a:xfrm>
            <a:prstGeom prst="rect">
              <a:avLst/>
            </a:prstGeom>
            <a:noFill/>
          </p:spPr>
          <p:txBody>
            <a:bodyPr wrap="none" rtlCol="0">
              <a:spAutoFit/>
            </a:bodyPr>
            <a:lstStyle/>
            <a:p>
              <a:r>
                <a:rPr lang="fr-FR" sz="2400" b="1" dirty="0"/>
                <a:t>Biomécaniques</a:t>
              </a:r>
            </a:p>
          </p:txBody>
        </p:sp>
      </p:grpSp>
      <p:sp>
        <p:nvSpPr>
          <p:cNvPr id="16"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167" y="3619241"/>
            <a:ext cx="2103730" cy="224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91" t="20691" r="91448" b="50548"/>
          <a:stretch/>
        </p:blipFill>
        <p:spPr bwMode="auto">
          <a:xfrm>
            <a:off x="2018796" y="3645024"/>
            <a:ext cx="1903079" cy="231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37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Autofit/>
          </a:bodyPr>
          <a:lstStyle/>
          <a:p>
            <a:r>
              <a:rPr lang="fr-FR" sz="3600" dirty="0"/>
              <a:t>Les TMS, </a:t>
            </a:r>
            <a:br>
              <a:rPr lang="fr-FR" sz="3600" dirty="0"/>
            </a:br>
            <a:r>
              <a:rPr lang="fr-FR" sz="3600" dirty="0"/>
              <a:t>qu’est-ce que c’est ?</a:t>
            </a:r>
          </a:p>
        </p:txBody>
      </p:sp>
      <p:sp>
        <p:nvSpPr>
          <p:cNvPr id="3" name="Espace réservé du contenu 2"/>
          <p:cNvSpPr>
            <a:spLocks noGrp="1"/>
          </p:cNvSpPr>
          <p:nvPr>
            <p:ph idx="1"/>
          </p:nvPr>
        </p:nvSpPr>
        <p:spPr/>
        <p:txBody>
          <a:bodyPr>
            <a:normAutofit/>
          </a:bodyPr>
          <a:lstStyle/>
          <a:p>
            <a:pPr marL="0" indent="0" algn="ctr">
              <a:buNone/>
            </a:pPr>
            <a:r>
              <a:rPr lang="fr-FR" sz="2800" b="1" dirty="0"/>
              <a:t>Atteintes à la santé qui résultent d’une combinaison pathogène de plusieurs facteurs de risque (FDR)</a:t>
            </a: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33</a:t>
            </a:fld>
            <a:endParaRPr lang="fr-FR"/>
          </a:p>
        </p:txBody>
      </p:sp>
      <p:sp>
        <p:nvSpPr>
          <p:cNvPr id="21" name="ZoneTexte 20"/>
          <p:cNvSpPr txBox="1"/>
          <p:nvPr/>
        </p:nvSpPr>
        <p:spPr>
          <a:xfrm>
            <a:off x="1907704" y="3212976"/>
            <a:ext cx="1728192" cy="461665"/>
          </a:xfrm>
          <a:prstGeom prst="rect">
            <a:avLst/>
          </a:prstGeom>
          <a:noFill/>
        </p:spPr>
        <p:txBody>
          <a:bodyPr wrap="square" rtlCol="0">
            <a:spAutoFit/>
          </a:bodyPr>
          <a:lstStyle/>
          <a:p>
            <a:r>
              <a:rPr lang="fr-FR" sz="2400" b="1" dirty="0"/>
              <a:t>INTENSITE</a:t>
            </a:r>
          </a:p>
        </p:txBody>
      </p:sp>
      <p:sp>
        <p:nvSpPr>
          <p:cNvPr id="22" name="ZoneTexte 21"/>
          <p:cNvSpPr txBox="1"/>
          <p:nvPr/>
        </p:nvSpPr>
        <p:spPr>
          <a:xfrm>
            <a:off x="1907704" y="4149080"/>
            <a:ext cx="1728192" cy="461665"/>
          </a:xfrm>
          <a:prstGeom prst="rect">
            <a:avLst/>
          </a:prstGeom>
          <a:noFill/>
        </p:spPr>
        <p:txBody>
          <a:bodyPr wrap="square" rtlCol="0">
            <a:spAutoFit/>
          </a:bodyPr>
          <a:lstStyle/>
          <a:p>
            <a:r>
              <a:rPr lang="fr-FR" sz="2400" b="1" dirty="0"/>
              <a:t>DUREE</a:t>
            </a:r>
          </a:p>
        </p:txBody>
      </p:sp>
      <p:sp>
        <p:nvSpPr>
          <p:cNvPr id="23" name="ZoneTexte 22"/>
          <p:cNvSpPr txBox="1"/>
          <p:nvPr/>
        </p:nvSpPr>
        <p:spPr>
          <a:xfrm>
            <a:off x="1907704" y="5013176"/>
            <a:ext cx="1728192" cy="461665"/>
          </a:xfrm>
          <a:prstGeom prst="rect">
            <a:avLst/>
          </a:prstGeom>
          <a:noFill/>
        </p:spPr>
        <p:txBody>
          <a:bodyPr wrap="square" rtlCol="0">
            <a:spAutoFit/>
          </a:bodyPr>
          <a:lstStyle/>
          <a:p>
            <a:r>
              <a:rPr lang="fr-FR" sz="2400" b="1" dirty="0"/>
              <a:t>FREQUENCE</a:t>
            </a:r>
          </a:p>
        </p:txBody>
      </p:sp>
      <p:sp>
        <p:nvSpPr>
          <p:cNvPr id="24" name="ZoneTexte 23"/>
          <p:cNvSpPr txBox="1"/>
          <p:nvPr/>
        </p:nvSpPr>
        <p:spPr>
          <a:xfrm>
            <a:off x="4283968" y="4077072"/>
            <a:ext cx="432048" cy="461665"/>
          </a:xfrm>
          <a:prstGeom prst="rect">
            <a:avLst/>
          </a:prstGeom>
          <a:noFill/>
        </p:spPr>
        <p:txBody>
          <a:bodyPr wrap="square" rtlCol="0">
            <a:spAutoFit/>
          </a:bodyPr>
          <a:lstStyle/>
          <a:p>
            <a:r>
              <a:rPr lang="fr-FR" sz="2400" b="1" dirty="0"/>
              <a:t>=</a:t>
            </a:r>
          </a:p>
        </p:txBody>
      </p:sp>
      <p:sp>
        <p:nvSpPr>
          <p:cNvPr id="25" name="ZoneTexte 24"/>
          <p:cNvSpPr txBox="1"/>
          <p:nvPr/>
        </p:nvSpPr>
        <p:spPr>
          <a:xfrm>
            <a:off x="5545507" y="4074483"/>
            <a:ext cx="2304256" cy="461665"/>
          </a:xfrm>
          <a:prstGeom prst="rect">
            <a:avLst/>
          </a:prstGeom>
          <a:noFill/>
        </p:spPr>
        <p:txBody>
          <a:bodyPr wrap="square" rtlCol="0">
            <a:spAutoFit/>
          </a:bodyPr>
          <a:lstStyle/>
          <a:p>
            <a:r>
              <a:rPr lang="fr-FR" sz="2400" b="1" dirty="0"/>
              <a:t>RISQUE DE TMS</a:t>
            </a:r>
          </a:p>
        </p:txBody>
      </p:sp>
      <p:sp>
        <p:nvSpPr>
          <p:cNvPr id="26" name="Rectangle 25"/>
          <p:cNvSpPr/>
          <p:nvPr/>
        </p:nvSpPr>
        <p:spPr>
          <a:xfrm>
            <a:off x="1331640" y="2852936"/>
            <a:ext cx="244827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endParaRPr>
          </a:p>
        </p:txBody>
      </p:sp>
      <p:cxnSp>
        <p:nvCxnSpPr>
          <p:cNvPr id="28" name="Connecteur droit avec flèche 27"/>
          <p:cNvCxnSpPr/>
          <p:nvPr/>
        </p:nvCxnSpPr>
        <p:spPr>
          <a:xfrm flipV="1">
            <a:off x="1596124" y="3212976"/>
            <a:ext cx="288032"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1596124" y="4084953"/>
            <a:ext cx="288032"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1596124" y="4993348"/>
            <a:ext cx="288032"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5257475" y="4011451"/>
            <a:ext cx="288032"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44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2800" b="1" dirty="0"/>
              <a:t>Atteintes à la santé qui résultent d’une combinaison pathogène de plusieurs facteurs de risque (FDR)</a:t>
            </a: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34</a:t>
            </a:fld>
            <a:endParaRPr lang="fr-FR"/>
          </a:p>
        </p:txBody>
      </p:sp>
      <p:sp>
        <p:nvSpPr>
          <p:cNvPr id="21" name="ZoneTexte 20"/>
          <p:cNvSpPr txBox="1"/>
          <p:nvPr/>
        </p:nvSpPr>
        <p:spPr>
          <a:xfrm>
            <a:off x="1907704" y="3212976"/>
            <a:ext cx="1728192" cy="461665"/>
          </a:xfrm>
          <a:prstGeom prst="rect">
            <a:avLst/>
          </a:prstGeom>
          <a:noFill/>
        </p:spPr>
        <p:txBody>
          <a:bodyPr wrap="square" rtlCol="0">
            <a:spAutoFit/>
          </a:bodyPr>
          <a:lstStyle/>
          <a:p>
            <a:r>
              <a:rPr lang="fr-FR" sz="2400" b="1" dirty="0"/>
              <a:t>INTENSITE</a:t>
            </a:r>
          </a:p>
        </p:txBody>
      </p:sp>
      <p:sp>
        <p:nvSpPr>
          <p:cNvPr id="22" name="ZoneTexte 21"/>
          <p:cNvSpPr txBox="1"/>
          <p:nvPr/>
        </p:nvSpPr>
        <p:spPr>
          <a:xfrm>
            <a:off x="1907704" y="4149080"/>
            <a:ext cx="1728192" cy="461665"/>
          </a:xfrm>
          <a:prstGeom prst="rect">
            <a:avLst/>
          </a:prstGeom>
          <a:noFill/>
        </p:spPr>
        <p:txBody>
          <a:bodyPr wrap="square" rtlCol="0">
            <a:spAutoFit/>
          </a:bodyPr>
          <a:lstStyle/>
          <a:p>
            <a:r>
              <a:rPr lang="fr-FR" sz="2400" b="1" dirty="0"/>
              <a:t>DUREE</a:t>
            </a:r>
          </a:p>
        </p:txBody>
      </p:sp>
      <p:sp>
        <p:nvSpPr>
          <p:cNvPr id="23" name="ZoneTexte 22"/>
          <p:cNvSpPr txBox="1"/>
          <p:nvPr/>
        </p:nvSpPr>
        <p:spPr>
          <a:xfrm>
            <a:off x="1907704" y="5013176"/>
            <a:ext cx="1728192" cy="461665"/>
          </a:xfrm>
          <a:prstGeom prst="rect">
            <a:avLst/>
          </a:prstGeom>
          <a:noFill/>
        </p:spPr>
        <p:txBody>
          <a:bodyPr wrap="square" rtlCol="0">
            <a:spAutoFit/>
          </a:bodyPr>
          <a:lstStyle/>
          <a:p>
            <a:r>
              <a:rPr lang="fr-FR" sz="2400" b="1" dirty="0"/>
              <a:t>FREQUENCE</a:t>
            </a:r>
          </a:p>
        </p:txBody>
      </p:sp>
      <p:sp>
        <p:nvSpPr>
          <p:cNvPr id="24" name="ZoneTexte 23"/>
          <p:cNvSpPr txBox="1"/>
          <p:nvPr/>
        </p:nvSpPr>
        <p:spPr>
          <a:xfrm>
            <a:off x="4283968" y="4077072"/>
            <a:ext cx="432048" cy="461665"/>
          </a:xfrm>
          <a:prstGeom prst="rect">
            <a:avLst/>
          </a:prstGeom>
          <a:noFill/>
        </p:spPr>
        <p:txBody>
          <a:bodyPr wrap="square" rtlCol="0">
            <a:spAutoFit/>
          </a:bodyPr>
          <a:lstStyle/>
          <a:p>
            <a:r>
              <a:rPr lang="fr-FR" sz="2400" b="1" dirty="0"/>
              <a:t>=</a:t>
            </a:r>
          </a:p>
        </p:txBody>
      </p:sp>
      <p:sp>
        <p:nvSpPr>
          <p:cNvPr id="25" name="ZoneTexte 24"/>
          <p:cNvSpPr txBox="1"/>
          <p:nvPr/>
        </p:nvSpPr>
        <p:spPr>
          <a:xfrm>
            <a:off x="5545507" y="4074483"/>
            <a:ext cx="2304256" cy="461665"/>
          </a:xfrm>
          <a:prstGeom prst="rect">
            <a:avLst/>
          </a:prstGeom>
          <a:noFill/>
        </p:spPr>
        <p:txBody>
          <a:bodyPr wrap="square" rtlCol="0">
            <a:spAutoFit/>
          </a:bodyPr>
          <a:lstStyle/>
          <a:p>
            <a:r>
              <a:rPr lang="fr-FR" sz="2400" b="1" dirty="0"/>
              <a:t>RISQUE DE TMS</a:t>
            </a:r>
          </a:p>
        </p:txBody>
      </p:sp>
      <p:sp>
        <p:nvSpPr>
          <p:cNvPr id="26" name="Rectangle 25"/>
          <p:cNvSpPr/>
          <p:nvPr/>
        </p:nvSpPr>
        <p:spPr>
          <a:xfrm>
            <a:off x="1331640" y="2852936"/>
            <a:ext cx="244827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endParaRPr>
          </a:p>
        </p:txBody>
      </p:sp>
      <p:cxnSp>
        <p:nvCxnSpPr>
          <p:cNvPr id="28" name="Connecteur droit avec flèche 27"/>
          <p:cNvCxnSpPr/>
          <p:nvPr/>
        </p:nvCxnSpPr>
        <p:spPr>
          <a:xfrm flipV="1">
            <a:off x="1596124" y="3212976"/>
            <a:ext cx="288032"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1596124" y="4084953"/>
            <a:ext cx="288032"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1596124" y="4993348"/>
            <a:ext cx="288032"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5257475" y="4011451"/>
            <a:ext cx="288032"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827584" y="2852936"/>
            <a:ext cx="3456384"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827584" y="4739952"/>
            <a:ext cx="3456384"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a:off x="1596062" y="3282789"/>
            <a:ext cx="311642" cy="3220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568291" y="5063161"/>
            <a:ext cx="311642" cy="3220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5201933" y="4057874"/>
            <a:ext cx="311642" cy="3220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itre 1"/>
          <p:cNvSpPr>
            <a:spLocks noGrp="1"/>
          </p:cNvSpPr>
          <p:nvPr>
            <p:ph type="title"/>
          </p:nvPr>
        </p:nvSpPr>
        <p:spPr>
          <a:xfrm>
            <a:off x="467544" y="0"/>
            <a:ext cx="8229600" cy="1143000"/>
          </a:xfrm>
        </p:spPr>
        <p:txBody>
          <a:bodyPr>
            <a:noAutofit/>
          </a:bodyPr>
          <a:lstStyle/>
          <a:p>
            <a:r>
              <a:rPr lang="fr-FR" sz="3600" dirty="0"/>
              <a:t>Les TMS, </a:t>
            </a:r>
            <a:br>
              <a:rPr lang="fr-FR" sz="3600" dirty="0"/>
            </a:br>
            <a:r>
              <a:rPr lang="fr-FR" sz="3600" dirty="0"/>
              <a:t>qu’est-ce que c’est ?</a:t>
            </a:r>
          </a:p>
        </p:txBody>
      </p:sp>
    </p:spTree>
    <p:extLst>
      <p:ext uri="{BB962C8B-B14F-4D97-AF65-F5344CB8AC3E}">
        <p14:creationId xmlns:p14="http://schemas.microsoft.com/office/powerpoint/2010/main" val="41177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2800" b="1" dirty="0"/>
              <a:t>Atteintes à la santé qui résultent d’une combinaison pathogène de plusieurs facteurs de risque (FDR)</a:t>
            </a: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35</a:t>
            </a:fld>
            <a:endParaRPr lang="fr-FR"/>
          </a:p>
        </p:txBody>
      </p:sp>
      <p:sp>
        <p:nvSpPr>
          <p:cNvPr id="7" name="ZoneTexte 6"/>
          <p:cNvSpPr txBox="1"/>
          <p:nvPr/>
        </p:nvSpPr>
        <p:spPr>
          <a:xfrm>
            <a:off x="683568" y="2780928"/>
            <a:ext cx="7488832" cy="3046988"/>
          </a:xfrm>
          <a:prstGeom prst="rect">
            <a:avLst/>
          </a:prstGeom>
          <a:noFill/>
        </p:spPr>
        <p:txBody>
          <a:bodyPr wrap="square" rtlCol="0">
            <a:spAutoFit/>
          </a:bodyPr>
          <a:lstStyle/>
          <a:p>
            <a:pPr algn="ctr"/>
            <a:r>
              <a:rPr lang="fr-FR" sz="2400" b="1" dirty="0">
                <a:solidFill>
                  <a:srgbClr val="FF0000"/>
                </a:solidFill>
              </a:rPr>
              <a:t>4 impératifs qui guident la conception </a:t>
            </a:r>
          </a:p>
          <a:p>
            <a:pPr algn="ctr"/>
            <a:r>
              <a:rPr lang="fr-FR" sz="2400" b="1" dirty="0">
                <a:solidFill>
                  <a:srgbClr val="FF0000"/>
                </a:solidFill>
              </a:rPr>
              <a:t>et l’aménagement des situations de travail</a:t>
            </a:r>
          </a:p>
          <a:p>
            <a:pPr algn="ctr"/>
            <a:endParaRPr lang="fr-FR" sz="2400" b="1" dirty="0">
              <a:solidFill>
                <a:srgbClr val="FF0000"/>
              </a:solidFill>
            </a:endParaRPr>
          </a:p>
          <a:p>
            <a:pPr algn="ctr"/>
            <a:r>
              <a:rPr lang="fr-FR" sz="2400" dirty="0"/>
              <a:t>REDUIRE:</a:t>
            </a:r>
          </a:p>
          <a:p>
            <a:pPr marL="457200" indent="-457200" algn="ctr">
              <a:buAutoNum type="arabicPeriod"/>
            </a:pPr>
            <a:r>
              <a:rPr lang="fr-FR" sz="2400" dirty="0"/>
              <a:t>La répétitivité</a:t>
            </a:r>
          </a:p>
          <a:p>
            <a:pPr marL="457200" indent="-457200" algn="ctr">
              <a:buAutoNum type="arabicPeriod"/>
            </a:pPr>
            <a:r>
              <a:rPr lang="fr-FR" sz="2400" dirty="0"/>
              <a:t>L’amplitude des mouvements</a:t>
            </a:r>
          </a:p>
          <a:p>
            <a:pPr marL="457200" indent="-457200" algn="ctr">
              <a:buAutoNum type="arabicPeriod"/>
            </a:pPr>
            <a:r>
              <a:rPr lang="fr-FR" sz="2400" dirty="0"/>
              <a:t>L’importance des efforts</a:t>
            </a:r>
          </a:p>
          <a:p>
            <a:pPr marL="457200" indent="-457200" algn="ctr">
              <a:buAutoNum type="arabicPeriod"/>
            </a:pPr>
            <a:r>
              <a:rPr lang="fr-FR" sz="2400" dirty="0"/>
              <a:t>Le travail en position maintenue</a:t>
            </a:r>
          </a:p>
        </p:txBody>
      </p:sp>
      <p:sp>
        <p:nvSpPr>
          <p:cNvPr id="9" name="Titre 1"/>
          <p:cNvSpPr>
            <a:spLocks noGrp="1"/>
          </p:cNvSpPr>
          <p:nvPr>
            <p:ph type="title"/>
          </p:nvPr>
        </p:nvSpPr>
        <p:spPr>
          <a:xfrm>
            <a:off x="467544" y="0"/>
            <a:ext cx="8229600" cy="1143000"/>
          </a:xfrm>
        </p:spPr>
        <p:txBody>
          <a:bodyPr>
            <a:noAutofit/>
          </a:bodyPr>
          <a:lstStyle/>
          <a:p>
            <a:r>
              <a:rPr lang="fr-FR" sz="3600" dirty="0"/>
              <a:t>Les TMS, </a:t>
            </a:r>
            <a:br>
              <a:rPr lang="fr-FR" sz="3600" dirty="0"/>
            </a:br>
            <a:r>
              <a:rPr lang="fr-FR" sz="3600" dirty="0"/>
              <a:t>qu’est-ce que c’est ?</a:t>
            </a:r>
          </a:p>
        </p:txBody>
      </p:sp>
    </p:spTree>
    <p:extLst>
      <p:ext uri="{BB962C8B-B14F-4D97-AF65-F5344CB8AC3E}">
        <p14:creationId xmlns:p14="http://schemas.microsoft.com/office/powerpoint/2010/main" val="3007704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36</a:t>
            </a:fld>
            <a:endParaRPr lang="fr-FR"/>
          </a:p>
        </p:txBody>
      </p:sp>
      <p:sp>
        <p:nvSpPr>
          <p:cNvPr id="11" name="Rectangle 10"/>
          <p:cNvSpPr/>
          <p:nvPr/>
        </p:nvSpPr>
        <p:spPr>
          <a:xfrm>
            <a:off x="1053952" y="3140968"/>
            <a:ext cx="7056784" cy="1569660"/>
          </a:xfrm>
          <a:prstGeom prst="rect">
            <a:avLst/>
          </a:prstGeom>
        </p:spPr>
        <p:txBody>
          <a:bodyPr wrap="square">
            <a:spAutoFit/>
          </a:bodyPr>
          <a:lstStyle/>
          <a:p>
            <a:pPr algn="ctr"/>
            <a:r>
              <a:rPr lang="fr-FR" sz="4800" b="1" dirty="0"/>
              <a:t>Oui… Mais concrètement ? </a:t>
            </a:r>
            <a:br>
              <a:rPr lang="fr-FR" sz="4800" b="1" dirty="0"/>
            </a:br>
            <a:r>
              <a:rPr lang="fr-FR" sz="4800" b="1" dirty="0"/>
              <a:t>Que faire ?!</a:t>
            </a:r>
          </a:p>
        </p:txBody>
      </p:sp>
      <p:grpSp>
        <p:nvGrpSpPr>
          <p:cNvPr id="12" name="Groupe 11"/>
          <p:cNvGrpSpPr/>
          <p:nvPr/>
        </p:nvGrpSpPr>
        <p:grpSpPr>
          <a:xfrm>
            <a:off x="3167844" y="1411129"/>
            <a:ext cx="2808312" cy="1152128"/>
            <a:chOff x="971600" y="2204863"/>
            <a:chExt cx="2808312" cy="1152128"/>
          </a:xfrm>
        </p:grpSpPr>
        <p:sp>
          <p:nvSpPr>
            <p:cNvPr id="14" name="Ellipse 13"/>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hlinkClick r:id="rId2" action="ppaction://hlinkfile"/>
            </p:cNvPr>
            <p:cNvSpPr txBox="1"/>
            <p:nvPr/>
          </p:nvSpPr>
          <p:spPr>
            <a:xfrm>
              <a:off x="1309695" y="2563257"/>
              <a:ext cx="2132122" cy="461665"/>
            </a:xfrm>
            <a:prstGeom prst="rect">
              <a:avLst/>
            </a:prstGeom>
            <a:noFill/>
          </p:spPr>
          <p:txBody>
            <a:bodyPr wrap="none" rtlCol="0">
              <a:spAutoFit/>
            </a:bodyPr>
            <a:lstStyle/>
            <a:p>
              <a:r>
                <a:rPr lang="fr-FR" sz="2400" b="1" dirty="0"/>
                <a:t>Biomécaniques</a:t>
              </a:r>
            </a:p>
          </p:txBody>
        </p:sp>
      </p:grpSp>
      <p:sp>
        <p:nvSpPr>
          <p:cNvPr id="16"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3082903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37</a:t>
            </a:fld>
            <a:endParaRPr lang="fr-FR"/>
          </a:p>
        </p:txBody>
      </p:sp>
      <p:sp>
        <p:nvSpPr>
          <p:cNvPr id="9" name="Rectangle 8"/>
          <p:cNvSpPr/>
          <p:nvPr/>
        </p:nvSpPr>
        <p:spPr>
          <a:xfrm>
            <a:off x="1433113" y="3573016"/>
            <a:ext cx="6277774" cy="707886"/>
          </a:xfrm>
          <a:prstGeom prst="rect">
            <a:avLst/>
          </a:prstGeom>
        </p:spPr>
        <p:txBody>
          <a:bodyPr wrap="square">
            <a:spAutoFit/>
          </a:bodyPr>
          <a:lstStyle/>
          <a:p>
            <a:pPr algn="ctr"/>
            <a:r>
              <a:rPr lang="fr-FR" sz="4000" b="1" dirty="0"/>
              <a:t>Quelles sont vos idées ??</a:t>
            </a:r>
          </a:p>
        </p:txBody>
      </p:sp>
      <p:grpSp>
        <p:nvGrpSpPr>
          <p:cNvPr id="10" name="Groupe 9"/>
          <p:cNvGrpSpPr/>
          <p:nvPr/>
        </p:nvGrpSpPr>
        <p:grpSpPr>
          <a:xfrm>
            <a:off x="3167844" y="1411129"/>
            <a:ext cx="2808312" cy="1152128"/>
            <a:chOff x="971600" y="2204863"/>
            <a:chExt cx="2808312" cy="1152128"/>
          </a:xfrm>
        </p:grpSpPr>
        <p:sp>
          <p:nvSpPr>
            <p:cNvPr id="11" name="Ellipse 10"/>
            <p:cNvSpPr/>
            <p:nvPr/>
          </p:nvSpPr>
          <p:spPr>
            <a:xfrm>
              <a:off x="971600" y="2204863"/>
              <a:ext cx="2808312" cy="115212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hlinkClick r:id="rId2" action="ppaction://hlinkfile"/>
            </p:cNvPr>
            <p:cNvSpPr txBox="1"/>
            <p:nvPr/>
          </p:nvSpPr>
          <p:spPr>
            <a:xfrm>
              <a:off x="1309695" y="2563257"/>
              <a:ext cx="2132122" cy="461665"/>
            </a:xfrm>
            <a:prstGeom prst="rect">
              <a:avLst/>
            </a:prstGeom>
            <a:noFill/>
          </p:spPr>
          <p:txBody>
            <a:bodyPr wrap="none" rtlCol="0">
              <a:spAutoFit/>
            </a:bodyPr>
            <a:lstStyle/>
            <a:p>
              <a:r>
                <a:rPr lang="fr-FR" sz="2400" b="1" dirty="0"/>
                <a:t>Biomécaniques</a:t>
              </a:r>
            </a:p>
          </p:txBody>
        </p:sp>
      </p:grpSp>
      <p:sp>
        <p:nvSpPr>
          <p:cNvPr id="13"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3154874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061"/>
            <a:ext cx="8229600" cy="1143000"/>
          </a:xfrm>
        </p:spPr>
        <p:txBody>
          <a:bodyPr/>
          <a:lstStyle/>
          <a:p>
            <a:r>
              <a:rPr lang="fr-FR" dirty="0"/>
              <a:t>Aménagement du poste</a:t>
            </a: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38</a:t>
            </a:fld>
            <a:endParaRPr lang="fr-F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545124" y="2304454"/>
            <a:ext cx="4053752" cy="224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Espace réservé du contenu 2"/>
          <p:cNvSpPr txBox="1">
            <a:spLocks/>
          </p:cNvSpPr>
          <p:nvPr/>
        </p:nvSpPr>
        <p:spPr>
          <a:xfrm>
            <a:off x="179512" y="4869160"/>
            <a:ext cx="3888432" cy="864000"/>
          </a:xfrm>
          <a:prstGeom prst="rect">
            <a:avLst/>
          </a:prstGeom>
          <a:ln w="25400" cap="flat" cmpd="sng" algn="ctr">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lnSpc>
                <a:spcPct val="150000"/>
              </a:lnSpc>
              <a:buNone/>
            </a:pPr>
            <a:r>
              <a:rPr lang="fr-FR" sz="2800" dirty="0"/>
              <a:t>Pieds à plat</a:t>
            </a:r>
          </a:p>
        </p:txBody>
      </p:sp>
      <p:sp>
        <p:nvSpPr>
          <p:cNvPr id="16" name="Espace réservé du contenu 2"/>
          <p:cNvSpPr txBox="1">
            <a:spLocks/>
          </p:cNvSpPr>
          <p:nvPr/>
        </p:nvSpPr>
        <p:spPr>
          <a:xfrm>
            <a:off x="4932040" y="5157192"/>
            <a:ext cx="3888432" cy="864000"/>
          </a:xfrm>
          <a:prstGeom prst="rect">
            <a:avLst/>
          </a:prstGeom>
          <a:ln w="25400" cap="flat" cmpd="sng" algn="ctr">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lnSpc>
                <a:spcPct val="150000"/>
              </a:lnSpc>
              <a:buNone/>
            </a:pPr>
            <a:r>
              <a:rPr lang="fr-FR" sz="2800" dirty="0"/>
              <a:t>Genoux à 90-100°</a:t>
            </a:r>
          </a:p>
        </p:txBody>
      </p:sp>
      <p:sp>
        <p:nvSpPr>
          <p:cNvPr id="17" name="Ellipse 16"/>
          <p:cNvSpPr/>
          <p:nvPr/>
        </p:nvSpPr>
        <p:spPr>
          <a:xfrm>
            <a:off x="4319972" y="3068960"/>
            <a:ext cx="504056" cy="50405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Ellipse 17"/>
          <p:cNvSpPr/>
          <p:nvPr/>
        </p:nvSpPr>
        <p:spPr>
          <a:xfrm>
            <a:off x="3923928" y="4049489"/>
            <a:ext cx="504056" cy="50405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Rectangle 19"/>
          <p:cNvSpPr/>
          <p:nvPr/>
        </p:nvSpPr>
        <p:spPr>
          <a:xfrm>
            <a:off x="2905171" y="1268760"/>
            <a:ext cx="3312368" cy="461665"/>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t>Ajustement de la chaise</a:t>
            </a:r>
          </a:p>
        </p:txBody>
      </p:sp>
    </p:spTree>
    <p:extLst>
      <p:ext uri="{BB962C8B-B14F-4D97-AF65-F5344CB8AC3E}">
        <p14:creationId xmlns:p14="http://schemas.microsoft.com/office/powerpoint/2010/main" val="294283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xmlns="" id="{1D0FD67A-5CC5-4C31-B94D-876D35C5B28D}"/>
              </a:ext>
            </a:extLst>
          </p:cNvPr>
          <p:cNvPicPr>
            <a:picLocks noChangeAspect="1"/>
          </p:cNvPicPr>
          <p:nvPr/>
        </p:nvPicPr>
        <p:blipFill>
          <a:blip r:embed="rId2"/>
          <a:stretch>
            <a:fillRect/>
          </a:stretch>
        </p:blipFill>
        <p:spPr>
          <a:xfrm>
            <a:off x="3845864" y="1959361"/>
            <a:ext cx="1872208" cy="2003173"/>
          </a:xfrm>
          <a:prstGeom prst="rect">
            <a:avLst/>
          </a:prstGeom>
        </p:spPr>
      </p:pic>
      <p:sp>
        <p:nvSpPr>
          <p:cNvPr id="2" name="Titre 1"/>
          <p:cNvSpPr>
            <a:spLocks noGrp="1"/>
          </p:cNvSpPr>
          <p:nvPr>
            <p:ph type="title"/>
          </p:nvPr>
        </p:nvSpPr>
        <p:spPr>
          <a:xfrm>
            <a:off x="539552" y="5513"/>
            <a:ext cx="8229600" cy="1143000"/>
          </a:xfrm>
        </p:spPr>
        <p:txBody>
          <a:bodyPr/>
          <a:lstStyle/>
          <a:p>
            <a:r>
              <a:rPr lang="fr-FR" dirty="0"/>
              <a:t>Aménagement du poste</a:t>
            </a: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39</a:t>
            </a:fld>
            <a:endParaRPr lang="fr-FR"/>
          </a:p>
        </p:txBody>
      </p:sp>
      <p:sp>
        <p:nvSpPr>
          <p:cNvPr id="15" name="Rectangle à coins arrondis 14"/>
          <p:cNvSpPr/>
          <p:nvPr/>
        </p:nvSpPr>
        <p:spPr>
          <a:xfrm>
            <a:off x="1861055" y="1844824"/>
            <a:ext cx="5400600" cy="22322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ZoneTexte 25">
            <a:extLst>
              <a:ext uri="{FF2B5EF4-FFF2-40B4-BE49-F238E27FC236}">
                <a16:creationId xmlns:a16="http://schemas.microsoft.com/office/drawing/2014/main" xmlns="" id="{3A8FCC7C-D1BA-49F6-83C0-1E2299C9926D}"/>
              </a:ext>
            </a:extLst>
          </p:cNvPr>
          <p:cNvSpPr txBox="1"/>
          <p:nvPr/>
        </p:nvSpPr>
        <p:spPr>
          <a:xfrm>
            <a:off x="5367792" y="3073025"/>
            <a:ext cx="189386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t>Compression derrière la cuisse</a:t>
            </a:r>
          </a:p>
        </p:txBody>
      </p:sp>
      <p:sp>
        <p:nvSpPr>
          <p:cNvPr id="18" name="ZoneTexte 27">
            <a:extLst>
              <a:ext uri="{FF2B5EF4-FFF2-40B4-BE49-F238E27FC236}">
                <a16:creationId xmlns:a16="http://schemas.microsoft.com/office/drawing/2014/main" xmlns="" id="{3A8FCC7C-D1BA-49F6-83C0-1E2299C9926D}"/>
              </a:ext>
            </a:extLst>
          </p:cNvPr>
          <p:cNvSpPr txBox="1"/>
          <p:nvPr/>
        </p:nvSpPr>
        <p:spPr>
          <a:xfrm>
            <a:off x="2026471" y="2565773"/>
            <a:ext cx="1285482"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solidFill>
                  <a:srgbClr val="FF0000"/>
                </a:solidFill>
              </a:rPr>
              <a:t>Assise </a:t>
            </a:r>
          </a:p>
          <a:p>
            <a:pPr algn="ctr"/>
            <a:r>
              <a:rPr lang="fr-FR" b="1" dirty="0">
                <a:solidFill>
                  <a:srgbClr val="FF0000"/>
                </a:solidFill>
              </a:rPr>
              <a:t>trop haute</a:t>
            </a:r>
          </a:p>
        </p:txBody>
      </p:sp>
      <p:sp>
        <p:nvSpPr>
          <p:cNvPr id="19" name="Rectangle à coins arrondis 18"/>
          <p:cNvSpPr/>
          <p:nvPr/>
        </p:nvSpPr>
        <p:spPr>
          <a:xfrm>
            <a:off x="1882346" y="4293096"/>
            <a:ext cx="5400600" cy="22322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0" name="ZoneTexte 29">
            <a:extLst>
              <a:ext uri="{FF2B5EF4-FFF2-40B4-BE49-F238E27FC236}">
                <a16:creationId xmlns:a16="http://schemas.microsoft.com/office/drawing/2014/main" xmlns="" id="{3A8FCC7C-D1BA-49F6-83C0-1E2299C9926D}"/>
              </a:ext>
            </a:extLst>
          </p:cNvPr>
          <p:cNvSpPr txBox="1"/>
          <p:nvPr/>
        </p:nvSpPr>
        <p:spPr>
          <a:xfrm>
            <a:off x="1964843" y="5085854"/>
            <a:ext cx="1408737"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solidFill>
                  <a:srgbClr val="FF0000"/>
                </a:solidFill>
              </a:rPr>
              <a:t>Assise </a:t>
            </a:r>
          </a:p>
          <a:p>
            <a:pPr algn="ctr"/>
            <a:r>
              <a:rPr lang="fr-FR" b="1" dirty="0">
                <a:solidFill>
                  <a:srgbClr val="FF0000"/>
                </a:solidFill>
              </a:rPr>
              <a:t>trop basse</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864" y="4509120"/>
            <a:ext cx="2822123" cy="141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2905171" y="1268760"/>
            <a:ext cx="3312368" cy="461665"/>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t>Ajustement de la chaise</a:t>
            </a:r>
          </a:p>
        </p:txBody>
      </p:sp>
      <p:sp>
        <p:nvSpPr>
          <p:cNvPr id="23" name="ZoneTexte 30">
            <a:extLst>
              <a:ext uri="{FF2B5EF4-FFF2-40B4-BE49-F238E27FC236}">
                <a16:creationId xmlns:a16="http://schemas.microsoft.com/office/drawing/2014/main" xmlns="" id="{3A8FCC7C-D1BA-49F6-83C0-1E2299C9926D}"/>
              </a:ext>
            </a:extLst>
          </p:cNvPr>
          <p:cNvSpPr txBox="1"/>
          <p:nvPr/>
        </p:nvSpPr>
        <p:spPr>
          <a:xfrm>
            <a:off x="3816765" y="5901459"/>
            <a:ext cx="1440160"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t>Dos</a:t>
            </a:r>
            <a:br>
              <a:rPr lang="fr-FR" b="1" dirty="0"/>
            </a:br>
            <a:r>
              <a:rPr lang="fr-FR" b="1" dirty="0"/>
              <a:t>rond</a:t>
            </a:r>
          </a:p>
        </p:txBody>
      </p:sp>
      <p:sp>
        <p:nvSpPr>
          <p:cNvPr id="24" name="ZoneTexte 31">
            <a:extLst>
              <a:ext uri="{FF2B5EF4-FFF2-40B4-BE49-F238E27FC236}">
                <a16:creationId xmlns:a16="http://schemas.microsoft.com/office/drawing/2014/main" xmlns="" id="{3A8FCC7C-D1BA-49F6-83C0-1E2299C9926D}"/>
              </a:ext>
            </a:extLst>
          </p:cNvPr>
          <p:cNvSpPr txBox="1"/>
          <p:nvPr/>
        </p:nvSpPr>
        <p:spPr>
          <a:xfrm>
            <a:off x="5076056" y="5919769"/>
            <a:ext cx="1704512"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t>Compression fesses</a:t>
            </a:r>
          </a:p>
        </p:txBody>
      </p:sp>
    </p:spTree>
    <p:extLst>
      <p:ext uri="{BB962C8B-B14F-4D97-AF65-F5344CB8AC3E}">
        <p14:creationId xmlns:p14="http://schemas.microsoft.com/office/powerpoint/2010/main" val="33363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4</a:t>
            </a:fld>
            <a:endParaRPr lang="fr-FR"/>
          </a:p>
        </p:txBody>
      </p:sp>
      <p:sp>
        <p:nvSpPr>
          <p:cNvPr id="6" name="AutoShape 3" descr="Résultat de recherche d'images pour &quot;tour de table&quot;">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Picture 4"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75" y="1628800"/>
            <a:ext cx="3710938"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5236" y="1472155"/>
            <a:ext cx="3704976" cy="276156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443568" y="4953360"/>
            <a:ext cx="2616264" cy="1015663"/>
          </a:xfrm>
          <a:prstGeom prst="rect">
            <a:avLst/>
          </a:prstGeom>
          <a:noFill/>
          <a:ln>
            <a:noFill/>
          </a:ln>
        </p:spPr>
        <p:txBody>
          <a:bodyPr wrap="square" rtlCol="0">
            <a:spAutoFit/>
          </a:bodyPr>
          <a:lstStyle/>
          <a:p>
            <a:pPr algn="ctr"/>
            <a:r>
              <a:rPr lang="fr-FR" sz="2000" b="1" dirty="0"/>
              <a:t>Comprendre le fonctionnement de mon corps</a:t>
            </a:r>
          </a:p>
        </p:txBody>
      </p:sp>
      <p:sp>
        <p:nvSpPr>
          <p:cNvPr id="18" name="ZoneTexte 17"/>
          <p:cNvSpPr txBox="1"/>
          <p:nvPr/>
        </p:nvSpPr>
        <p:spPr>
          <a:xfrm>
            <a:off x="5888832" y="5107248"/>
            <a:ext cx="2808312" cy="707886"/>
          </a:xfrm>
          <a:prstGeom prst="rect">
            <a:avLst/>
          </a:prstGeom>
          <a:noFill/>
          <a:ln>
            <a:noFill/>
          </a:ln>
        </p:spPr>
        <p:txBody>
          <a:bodyPr wrap="square" rtlCol="0">
            <a:spAutoFit/>
          </a:bodyPr>
          <a:lstStyle/>
          <a:p>
            <a:pPr algn="ctr"/>
            <a:r>
              <a:rPr lang="fr-FR" sz="2000" b="1" dirty="0"/>
              <a:t>Comprendre comment  préserver son corps</a:t>
            </a:r>
          </a:p>
        </p:txBody>
      </p:sp>
      <p:sp>
        <p:nvSpPr>
          <p:cNvPr id="11"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Objectifs</a:t>
            </a:r>
          </a:p>
        </p:txBody>
      </p:sp>
      <p:sp>
        <p:nvSpPr>
          <p:cNvPr id="12" name="ZoneTexte 11"/>
          <p:cNvSpPr txBox="1"/>
          <p:nvPr/>
        </p:nvSpPr>
        <p:spPr>
          <a:xfrm>
            <a:off x="3178188" y="5107248"/>
            <a:ext cx="2808312" cy="707886"/>
          </a:xfrm>
          <a:prstGeom prst="rect">
            <a:avLst/>
          </a:prstGeom>
          <a:noFill/>
          <a:ln>
            <a:noFill/>
          </a:ln>
        </p:spPr>
        <p:txBody>
          <a:bodyPr wrap="square" rtlCol="0">
            <a:spAutoFit/>
          </a:bodyPr>
          <a:lstStyle/>
          <a:p>
            <a:pPr algn="ctr"/>
            <a:r>
              <a:rPr lang="fr-FR" sz="2000" b="1" dirty="0"/>
              <a:t>Comprendre les risques liés au travail</a:t>
            </a:r>
          </a:p>
        </p:txBody>
      </p:sp>
    </p:spTree>
    <p:extLst>
      <p:ext uri="{BB962C8B-B14F-4D97-AF65-F5344CB8AC3E}">
        <p14:creationId xmlns:p14="http://schemas.microsoft.com/office/powerpoint/2010/main" val="891831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40</a:t>
            </a:fld>
            <a:endParaRPr lang="fr-FR"/>
          </a:p>
        </p:txBody>
      </p:sp>
      <p:pic>
        <p:nvPicPr>
          <p:cNvPr id="6" name="Image 5">
            <a:extLst>
              <a:ext uri="{FF2B5EF4-FFF2-40B4-BE49-F238E27FC236}">
                <a16:creationId xmlns:a16="http://schemas.microsoft.com/office/drawing/2014/main" xmlns="" id="{6DF4D306-A54B-4133-BB6F-9FB9BE070373}"/>
              </a:ext>
            </a:extLst>
          </p:cNvPr>
          <p:cNvPicPr>
            <a:picLocks noChangeAspect="1"/>
          </p:cNvPicPr>
          <p:nvPr/>
        </p:nvPicPr>
        <p:blipFill>
          <a:blip r:embed="rId2"/>
          <a:stretch>
            <a:fillRect/>
          </a:stretch>
        </p:blipFill>
        <p:spPr>
          <a:xfrm flipH="1">
            <a:off x="2407016" y="2780928"/>
            <a:ext cx="1872208" cy="3009073"/>
          </a:xfrm>
          <a:prstGeom prst="rect">
            <a:avLst/>
          </a:prstGeom>
        </p:spPr>
      </p:pic>
      <p:sp>
        <p:nvSpPr>
          <p:cNvPr id="13" name="Espace réservé du contenu 2"/>
          <p:cNvSpPr txBox="1">
            <a:spLocks/>
          </p:cNvSpPr>
          <p:nvPr/>
        </p:nvSpPr>
        <p:spPr>
          <a:xfrm>
            <a:off x="4716016" y="4283346"/>
            <a:ext cx="4320480" cy="864000"/>
          </a:xfrm>
          <a:prstGeom prst="rect">
            <a:avLst/>
          </a:prstGeom>
          <a:ln w="25400" cap="flat" cmpd="sng" algn="ctr">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lnSpc>
                <a:spcPct val="150000"/>
              </a:lnSpc>
              <a:buNone/>
            </a:pPr>
            <a:r>
              <a:rPr lang="fr-FR" sz="2800" dirty="0"/>
              <a:t>Bosse au niveau lombaire</a:t>
            </a:r>
          </a:p>
        </p:txBody>
      </p:sp>
      <p:sp>
        <p:nvSpPr>
          <p:cNvPr id="14" name="Espace réservé du contenu 2"/>
          <p:cNvSpPr txBox="1">
            <a:spLocks/>
          </p:cNvSpPr>
          <p:nvPr/>
        </p:nvSpPr>
        <p:spPr>
          <a:xfrm>
            <a:off x="4716016" y="2780928"/>
            <a:ext cx="4320480" cy="864000"/>
          </a:xfrm>
          <a:prstGeom prst="rect">
            <a:avLst/>
          </a:prstGeom>
          <a:ln w="25400" cap="flat" cmpd="sng" algn="ctr">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lnSpc>
                <a:spcPct val="150000"/>
              </a:lnSpc>
              <a:buNone/>
            </a:pPr>
            <a:r>
              <a:rPr lang="fr-FR" sz="2800" dirty="0"/>
              <a:t>Omoplates sur le dossier</a:t>
            </a:r>
          </a:p>
        </p:txBody>
      </p:sp>
      <p:sp>
        <p:nvSpPr>
          <p:cNvPr id="16" name="Flèche : droite 11">
            <a:extLst>
              <a:ext uri="{FF2B5EF4-FFF2-40B4-BE49-F238E27FC236}">
                <a16:creationId xmlns:a16="http://schemas.microsoft.com/office/drawing/2014/main" xmlns="" id="{B0599A74-2240-44E8-8AB8-6FE367905D43}"/>
              </a:ext>
            </a:extLst>
          </p:cNvPr>
          <p:cNvSpPr/>
          <p:nvPr/>
        </p:nvSpPr>
        <p:spPr>
          <a:xfrm rot="13002149">
            <a:off x="3586389" y="4265409"/>
            <a:ext cx="1122307" cy="1335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ZoneTexte 16"/>
          <p:cNvSpPr txBox="1"/>
          <p:nvPr/>
        </p:nvSpPr>
        <p:spPr>
          <a:xfrm>
            <a:off x="683568" y="1911892"/>
            <a:ext cx="2016224" cy="707886"/>
          </a:xfrm>
          <a:prstGeom prst="rect">
            <a:avLst/>
          </a:prstGeom>
          <a:noFill/>
        </p:spPr>
        <p:txBody>
          <a:bodyPr wrap="square" rtlCol="0">
            <a:spAutoFit/>
          </a:bodyPr>
          <a:lstStyle/>
          <a:p>
            <a:pPr algn="ctr"/>
            <a:r>
              <a:rPr lang="fr-FR" sz="2000" b="1" dirty="0"/>
              <a:t>Hauteur du support lombaire</a:t>
            </a:r>
          </a:p>
        </p:txBody>
      </p:sp>
      <p:sp>
        <p:nvSpPr>
          <p:cNvPr id="18" name="Titre 1"/>
          <p:cNvSpPr>
            <a:spLocks noGrp="1"/>
          </p:cNvSpPr>
          <p:nvPr>
            <p:ph type="title"/>
          </p:nvPr>
        </p:nvSpPr>
        <p:spPr>
          <a:xfrm>
            <a:off x="539552" y="-8061"/>
            <a:ext cx="8229600" cy="1143000"/>
          </a:xfrm>
        </p:spPr>
        <p:txBody>
          <a:bodyPr/>
          <a:lstStyle/>
          <a:p>
            <a:r>
              <a:rPr lang="fr-FR" dirty="0"/>
              <a:t>Aménagement du poste</a:t>
            </a:r>
          </a:p>
        </p:txBody>
      </p:sp>
      <p:sp>
        <p:nvSpPr>
          <p:cNvPr id="19" name="Rectangle 18"/>
          <p:cNvSpPr/>
          <p:nvPr/>
        </p:nvSpPr>
        <p:spPr>
          <a:xfrm>
            <a:off x="2905171" y="1268760"/>
            <a:ext cx="3312368" cy="461665"/>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t>Ajustement de la chaise</a:t>
            </a:r>
          </a:p>
        </p:txBody>
      </p:sp>
      <p:sp>
        <p:nvSpPr>
          <p:cNvPr id="10" name="Flèche : droite 11">
            <a:extLst>
              <a:ext uri="{FF2B5EF4-FFF2-40B4-BE49-F238E27FC236}">
                <a16:creationId xmlns:a16="http://schemas.microsoft.com/office/drawing/2014/main" xmlns="" id="{B0599A74-2240-44E8-8AB8-6FE367905D43}"/>
              </a:ext>
            </a:extLst>
          </p:cNvPr>
          <p:cNvSpPr/>
          <p:nvPr/>
        </p:nvSpPr>
        <p:spPr>
          <a:xfrm rot="9764929">
            <a:off x="3741182" y="3272311"/>
            <a:ext cx="904684" cy="1246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3877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41</a:t>
            </a:fld>
            <a:endParaRPr lang="fr-F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97" t="1447" r="26304"/>
          <a:stretch/>
        </p:blipFill>
        <p:spPr bwMode="auto">
          <a:xfrm>
            <a:off x="3399126" y="1700087"/>
            <a:ext cx="2633780" cy="320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971600" y="4960629"/>
            <a:ext cx="7488832" cy="1323793"/>
            <a:chOff x="3424708" y="5054966"/>
            <a:chExt cx="5436096" cy="2775653"/>
          </a:xfrm>
        </p:grpSpPr>
        <p:sp>
          <p:nvSpPr>
            <p:cNvPr id="8" name="Rectangle 7"/>
            <p:cNvSpPr/>
            <p:nvPr/>
          </p:nvSpPr>
          <p:spPr>
            <a:xfrm>
              <a:off x="3494298" y="5054966"/>
              <a:ext cx="5296916" cy="750483"/>
            </a:xfrm>
            <a:prstGeom prst="rect">
              <a:avLst/>
            </a:prstGeom>
            <a:solidFill>
              <a:schemeClr val="bg1">
                <a:lumMod val="6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400"/>
            </a:p>
          </p:txBody>
        </p:sp>
        <p:sp>
          <p:nvSpPr>
            <p:cNvPr id="9" name="Rectangle 8"/>
            <p:cNvSpPr/>
            <p:nvPr/>
          </p:nvSpPr>
          <p:spPr>
            <a:xfrm>
              <a:off x="3424708" y="5066785"/>
              <a:ext cx="5436096" cy="2763834"/>
            </a:xfrm>
            <a:prstGeom prst="rect">
              <a:avLst/>
            </a:prstGeom>
            <a:solidFill>
              <a:schemeClr val="tx1">
                <a:lumMod val="75000"/>
                <a:lumOff val="25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p>
              <a:pPr algn="ctr">
                <a:lnSpc>
                  <a:spcPct val="150000"/>
                </a:lnSpc>
                <a:spcBef>
                  <a:spcPct val="20000"/>
                </a:spcBef>
                <a:buFont typeface="Arial" panose="020B0604020202020204" pitchFamily="34" charset="0"/>
                <a:buNone/>
              </a:pPr>
              <a:r>
                <a:rPr lang="fr-FR" sz="3200" dirty="0">
                  <a:solidFill>
                    <a:schemeClr val="bg1"/>
                  </a:solidFill>
                </a:rPr>
                <a:t>Idéal = 100 à 110°</a:t>
              </a:r>
            </a:p>
            <a:p>
              <a:pPr algn="ctr">
                <a:lnSpc>
                  <a:spcPct val="150000"/>
                </a:lnSpc>
                <a:spcBef>
                  <a:spcPct val="20000"/>
                </a:spcBef>
                <a:buFont typeface="Arial" panose="020B0604020202020204" pitchFamily="34" charset="0"/>
                <a:buNone/>
              </a:pPr>
              <a:r>
                <a:rPr lang="fr-FR" sz="1600" dirty="0">
                  <a:solidFill>
                    <a:schemeClr val="bg1"/>
                  </a:solidFill>
                </a:rPr>
                <a:t>(peut aller plus loin dans certains cas = diminution de la pression au niveau des disques)</a:t>
              </a:r>
            </a:p>
          </p:txBody>
        </p:sp>
      </p:grpSp>
      <p:sp>
        <p:nvSpPr>
          <p:cNvPr id="10" name="Titre 1"/>
          <p:cNvSpPr>
            <a:spLocks noGrp="1"/>
          </p:cNvSpPr>
          <p:nvPr>
            <p:ph type="title"/>
          </p:nvPr>
        </p:nvSpPr>
        <p:spPr>
          <a:xfrm>
            <a:off x="539552" y="-8061"/>
            <a:ext cx="8229600" cy="1143000"/>
          </a:xfrm>
        </p:spPr>
        <p:txBody>
          <a:bodyPr/>
          <a:lstStyle/>
          <a:p>
            <a:r>
              <a:rPr lang="fr-FR" dirty="0"/>
              <a:t>Aménagement du poste</a:t>
            </a:r>
          </a:p>
        </p:txBody>
      </p:sp>
      <p:sp>
        <p:nvSpPr>
          <p:cNvPr id="11" name="ZoneTexte 10"/>
          <p:cNvSpPr txBox="1"/>
          <p:nvPr/>
        </p:nvSpPr>
        <p:spPr>
          <a:xfrm>
            <a:off x="6239134" y="2812477"/>
            <a:ext cx="2016224" cy="707886"/>
          </a:xfrm>
          <a:prstGeom prst="rect">
            <a:avLst/>
          </a:prstGeom>
          <a:noFill/>
        </p:spPr>
        <p:txBody>
          <a:bodyPr wrap="square" rtlCol="0">
            <a:spAutoFit/>
          </a:bodyPr>
          <a:lstStyle/>
          <a:p>
            <a:pPr algn="ctr"/>
            <a:r>
              <a:rPr lang="fr-FR" sz="2000" b="1" dirty="0"/>
              <a:t>Inclinaison du dossier</a:t>
            </a:r>
          </a:p>
        </p:txBody>
      </p:sp>
      <p:sp>
        <p:nvSpPr>
          <p:cNvPr id="13" name="Rectangle 12"/>
          <p:cNvSpPr/>
          <p:nvPr/>
        </p:nvSpPr>
        <p:spPr>
          <a:xfrm>
            <a:off x="2905171" y="1268760"/>
            <a:ext cx="3312368" cy="461665"/>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t>Ajustement de la chaise</a:t>
            </a:r>
          </a:p>
        </p:txBody>
      </p:sp>
    </p:spTree>
    <p:extLst>
      <p:ext uri="{BB962C8B-B14F-4D97-AF65-F5344CB8AC3E}">
        <p14:creationId xmlns:p14="http://schemas.microsoft.com/office/powerpoint/2010/main" val="3546705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42</a:t>
            </a:fld>
            <a:endParaRPr lang="fr-FR"/>
          </a:p>
        </p:txBody>
      </p:sp>
      <p:pic>
        <p:nvPicPr>
          <p:cNvPr id="6" name="Image 5">
            <a:extLst>
              <a:ext uri="{FF2B5EF4-FFF2-40B4-BE49-F238E27FC236}">
                <a16:creationId xmlns:a16="http://schemas.microsoft.com/office/drawing/2014/main" xmlns="" id="{0D155CBF-9A84-43F6-BD0A-B5CF7BB2C63B}"/>
              </a:ext>
            </a:extLst>
          </p:cNvPr>
          <p:cNvPicPr>
            <a:picLocks noChangeAspect="1"/>
          </p:cNvPicPr>
          <p:nvPr/>
        </p:nvPicPr>
        <p:blipFill>
          <a:blip r:embed="rId2"/>
          <a:stretch>
            <a:fillRect/>
          </a:stretch>
        </p:blipFill>
        <p:spPr>
          <a:xfrm>
            <a:off x="4932040" y="1988840"/>
            <a:ext cx="3714710" cy="2795479"/>
          </a:xfrm>
          <a:prstGeom prst="roundRect">
            <a:avLst/>
          </a:prstGeom>
        </p:spPr>
      </p:pic>
      <p:sp>
        <p:nvSpPr>
          <p:cNvPr id="13" name="Titre 1"/>
          <p:cNvSpPr>
            <a:spLocks noGrp="1"/>
          </p:cNvSpPr>
          <p:nvPr>
            <p:ph type="title"/>
          </p:nvPr>
        </p:nvSpPr>
        <p:spPr>
          <a:xfrm>
            <a:off x="539552" y="-8061"/>
            <a:ext cx="8229600" cy="1143000"/>
          </a:xfrm>
        </p:spPr>
        <p:txBody>
          <a:bodyPr/>
          <a:lstStyle/>
          <a:p>
            <a:r>
              <a:rPr lang="fr-FR" dirty="0"/>
              <a:t>Aménagement du poste</a:t>
            </a:r>
          </a:p>
        </p:txBody>
      </p:sp>
      <p:sp>
        <p:nvSpPr>
          <p:cNvPr id="15" name="Espace réservé du contenu 2"/>
          <p:cNvSpPr txBox="1">
            <a:spLocks/>
          </p:cNvSpPr>
          <p:nvPr/>
        </p:nvSpPr>
        <p:spPr>
          <a:xfrm>
            <a:off x="251520" y="2434707"/>
            <a:ext cx="3888432" cy="864000"/>
          </a:xfrm>
          <a:prstGeom prst="rect">
            <a:avLst/>
          </a:prstGeom>
          <a:ln w="25400" cap="flat" cmpd="sng" algn="ctr">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lnSpc>
                <a:spcPct val="150000"/>
              </a:lnSpc>
              <a:buNone/>
            </a:pPr>
            <a:r>
              <a:rPr lang="fr-FR" sz="2800" dirty="0"/>
              <a:t>Epaules relâchées</a:t>
            </a:r>
          </a:p>
        </p:txBody>
      </p:sp>
      <p:sp>
        <p:nvSpPr>
          <p:cNvPr id="16" name="Espace réservé du contenu 2"/>
          <p:cNvSpPr txBox="1">
            <a:spLocks/>
          </p:cNvSpPr>
          <p:nvPr/>
        </p:nvSpPr>
        <p:spPr>
          <a:xfrm>
            <a:off x="3362264" y="5157192"/>
            <a:ext cx="5661919" cy="864096"/>
          </a:xfrm>
          <a:prstGeom prst="rect">
            <a:avLst/>
          </a:prstGeom>
          <a:ln w="25400" cap="flat" cmpd="sng" algn="ctr">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lnSpc>
                <a:spcPct val="150000"/>
              </a:lnSpc>
              <a:buNone/>
            </a:pPr>
            <a:r>
              <a:rPr lang="fr-FR" sz="2800" dirty="0"/>
              <a:t>Accoudoirs = largeur des épaules</a:t>
            </a:r>
          </a:p>
        </p:txBody>
      </p:sp>
      <p:sp>
        <p:nvSpPr>
          <p:cNvPr id="17" name="Espace réservé du contenu 2"/>
          <p:cNvSpPr txBox="1">
            <a:spLocks/>
          </p:cNvSpPr>
          <p:nvPr/>
        </p:nvSpPr>
        <p:spPr>
          <a:xfrm>
            <a:off x="162018" y="3861048"/>
            <a:ext cx="4141135" cy="864096"/>
          </a:xfrm>
          <a:prstGeom prst="rect">
            <a:avLst/>
          </a:prstGeom>
          <a:solidFill>
            <a:schemeClr val="tx1">
              <a:lumMod val="75000"/>
              <a:lumOff val="25000"/>
            </a:schemeClr>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indent="0" algn="ctr">
              <a:lnSpc>
                <a:spcPct val="150000"/>
              </a:lnSpc>
              <a:spcBef>
                <a:spcPct val="20000"/>
              </a:spcBef>
              <a:buFont typeface="Arial" panose="020B0604020202020204" pitchFamily="34" charset="0"/>
              <a:buNone/>
              <a:defRPr sz="2800">
                <a:solidFill>
                  <a:schemeClr val="bg1"/>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fr-FR" dirty="0"/>
              <a:t>Coudes à fléchis à 90°</a:t>
            </a:r>
          </a:p>
        </p:txBody>
      </p:sp>
      <p:sp>
        <p:nvSpPr>
          <p:cNvPr id="18" name="Rectangle 17"/>
          <p:cNvSpPr/>
          <p:nvPr/>
        </p:nvSpPr>
        <p:spPr>
          <a:xfrm>
            <a:off x="2905171" y="1268760"/>
            <a:ext cx="3312368" cy="461665"/>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t>Ajustement de la chaise</a:t>
            </a:r>
          </a:p>
        </p:txBody>
      </p:sp>
      <p:cxnSp>
        <p:nvCxnSpPr>
          <p:cNvPr id="3" name="Connecteur droit 2"/>
          <p:cNvCxnSpPr/>
          <p:nvPr/>
        </p:nvCxnSpPr>
        <p:spPr>
          <a:xfrm>
            <a:off x="6012160" y="2348455"/>
            <a:ext cx="1872208"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Connecteur droit 18"/>
          <p:cNvCxnSpPr/>
          <p:nvPr/>
        </p:nvCxnSpPr>
        <p:spPr>
          <a:xfrm>
            <a:off x="6048164" y="3487286"/>
            <a:ext cx="384945" cy="245167"/>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Connecteur droit 19"/>
          <p:cNvCxnSpPr/>
          <p:nvPr/>
        </p:nvCxnSpPr>
        <p:spPr>
          <a:xfrm flipV="1">
            <a:off x="6048164" y="2996952"/>
            <a:ext cx="216024" cy="49033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634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13646FE-57ED-412F-8A95-C0B74E28EA90}" type="slidenum">
              <a:rPr lang="fr-FR" smtClean="0"/>
              <a:pPr/>
              <a:t>43</a:t>
            </a:fld>
            <a:endParaRPr lang="fr-FR"/>
          </a:p>
        </p:txBody>
      </p:sp>
      <p:grpSp>
        <p:nvGrpSpPr>
          <p:cNvPr id="5" name="Groupe 4"/>
          <p:cNvGrpSpPr/>
          <p:nvPr/>
        </p:nvGrpSpPr>
        <p:grpSpPr>
          <a:xfrm>
            <a:off x="6468988" y="3235124"/>
            <a:ext cx="2425822" cy="2827476"/>
            <a:chOff x="323528" y="3284984"/>
            <a:chExt cx="2425822" cy="2827476"/>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84984"/>
              <a:ext cx="2425822" cy="210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0316" y="5589240"/>
              <a:ext cx="2232247" cy="523220"/>
            </a:xfrm>
            <a:prstGeom prst="rect">
              <a:avLst/>
            </a:prstGeom>
          </p:spPr>
          <p:txBody>
            <a:bodyPr wrap="square">
              <a:spAutoFit/>
            </a:bodyPr>
            <a:lstStyle/>
            <a:p>
              <a:pPr algn="ctr"/>
              <a:r>
                <a:rPr lang="fr-FR" sz="2800" b="1" dirty="0"/>
                <a:t>Sédentarité</a:t>
              </a:r>
            </a:p>
          </p:txBody>
        </p:sp>
      </p:grpSp>
      <p:grpSp>
        <p:nvGrpSpPr>
          <p:cNvPr id="3" name="Groupe 2"/>
          <p:cNvGrpSpPr/>
          <p:nvPr/>
        </p:nvGrpSpPr>
        <p:grpSpPr>
          <a:xfrm>
            <a:off x="395537" y="3190827"/>
            <a:ext cx="2232247" cy="2871773"/>
            <a:chOff x="3913274" y="1484784"/>
            <a:chExt cx="2232247" cy="2871773"/>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5" y="1484784"/>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913274" y="3833337"/>
              <a:ext cx="2232247" cy="523220"/>
            </a:xfrm>
            <a:prstGeom prst="rect">
              <a:avLst/>
            </a:prstGeom>
          </p:spPr>
          <p:txBody>
            <a:bodyPr wrap="square">
              <a:spAutoFit/>
            </a:bodyPr>
            <a:lstStyle/>
            <a:p>
              <a:pPr algn="ctr"/>
              <a:r>
                <a:rPr lang="en-US" sz="2800" b="1" dirty="0"/>
                <a:t>Age</a:t>
              </a:r>
              <a:endParaRPr lang="fr-FR" sz="2800" b="1" dirty="0"/>
            </a:p>
          </p:txBody>
        </p:sp>
      </p:grpSp>
      <p:grpSp>
        <p:nvGrpSpPr>
          <p:cNvPr id="7" name="Groupe 6"/>
          <p:cNvGrpSpPr/>
          <p:nvPr/>
        </p:nvGrpSpPr>
        <p:grpSpPr>
          <a:xfrm>
            <a:off x="3386137" y="3287343"/>
            <a:ext cx="2371725" cy="2781890"/>
            <a:chOff x="6416841" y="3068960"/>
            <a:chExt cx="2371725" cy="278189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841" y="3068960"/>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486580" y="5327630"/>
              <a:ext cx="2232247" cy="523220"/>
            </a:xfrm>
            <a:prstGeom prst="rect">
              <a:avLst/>
            </a:prstGeom>
          </p:spPr>
          <p:txBody>
            <a:bodyPr wrap="square">
              <a:spAutoFit/>
            </a:bodyPr>
            <a:lstStyle/>
            <a:p>
              <a:pPr algn="ctr"/>
              <a:r>
                <a:rPr lang="fr-FR" sz="2800" b="1" dirty="0"/>
                <a:t>Sexe</a:t>
              </a:r>
            </a:p>
          </p:txBody>
        </p:sp>
      </p:grpSp>
      <p:sp>
        <p:nvSpPr>
          <p:cNvPr id="14" name="Rectangle 13"/>
          <p:cNvSpPr/>
          <p:nvPr/>
        </p:nvSpPr>
        <p:spPr>
          <a:xfrm>
            <a:off x="179513" y="3022104"/>
            <a:ext cx="2664296" cy="331236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3167844" y="1412776"/>
            <a:ext cx="2808312" cy="1152128"/>
            <a:chOff x="1199276" y="3548461"/>
            <a:chExt cx="2808312" cy="1152128"/>
          </a:xfrm>
        </p:grpSpPr>
        <p:sp>
          <p:nvSpPr>
            <p:cNvPr id="20" name="Ellipse 19"/>
            <p:cNvSpPr/>
            <p:nvPr/>
          </p:nvSpPr>
          <p:spPr>
            <a:xfrm>
              <a:off x="1199276" y="3548461"/>
              <a:ext cx="2808312" cy="115212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hlinkClick r:id="rId5" action="ppaction://hlinkfile"/>
            </p:cNvPr>
            <p:cNvSpPr txBox="1"/>
            <p:nvPr/>
          </p:nvSpPr>
          <p:spPr>
            <a:xfrm>
              <a:off x="1814594" y="3893690"/>
              <a:ext cx="1577676" cy="461665"/>
            </a:xfrm>
            <a:prstGeom prst="rect">
              <a:avLst/>
            </a:prstGeom>
            <a:noFill/>
          </p:spPr>
          <p:txBody>
            <a:bodyPr wrap="none" rtlCol="0">
              <a:spAutoFit/>
            </a:bodyPr>
            <a:lstStyle/>
            <a:p>
              <a:pPr algn="ctr"/>
              <a:r>
                <a:rPr lang="fr-FR" sz="2400" b="1" dirty="0"/>
                <a:t>Individuels</a:t>
              </a:r>
            </a:p>
          </p:txBody>
        </p:sp>
      </p:grpSp>
      <p:sp>
        <p:nvSpPr>
          <p:cNvPr id="18"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28319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13646FE-57ED-412F-8A95-C0B74E28EA90}" type="slidenum">
              <a:rPr lang="fr-FR" smtClean="0"/>
              <a:pPr/>
              <a:t>44</a:t>
            </a:fld>
            <a:endParaRPr lang="fr-FR"/>
          </a:p>
        </p:txBody>
      </p:sp>
      <p:grpSp>
        <p:nvGrpSpPr>
          <p:cNvPr id="5" name="Groupe 4"/>
          <p:cNvGrpSpPr/>
          <p:nvPr/>
        </p:nvGrpSpPr>
        <p:grpSpPr>
          <a:xfrm>
            <a:off x="6468988" y="3235124"/>
            <a:ext cx="2425822" cy="2827476"/>
            <a:chOff x="323528" y="3284984"/>
            <a:chExt cx="2425822" cy="2827476"/>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84984"/>
              <a:ext cx="2425822" cy="210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0316" y="5589240"/>
              <a:ext cx="2232247" cy="523220"/>
            </a:xfrm>
            <a:prstGeom prst="rect">
              <a:avLst/>
            </a:prstGeom>
          </p:spPr>
          <p:txBody>
            <a:bodyPr wrap="square">
              <a:spAutoFit/>
            </a:bodyPr>
            <a:lstStyle/>
            <a:p>
              <a:pPr algn="ctr"/>
              <a:r>
                <a:rPr lang="fr-FR" sz="2800" b="1" dirty="0"/>
                <a:t>Sédentarité</a:t>
              </a:r>
            </a:p>
          </p:txBody>
        </p:sp>
      </p:grpSp>
      <p:grpSp>
        <p:nvGrpSpPr>
          <p:cNvPr id="3" name="Groupe 2"/>
          <p:cNvGrpSpPr/>
          <p:nvPr/>
        </p:nvGrpSpPr>
        <p:grpSpPr>
          <a:xfrm>
            <a:off x="395537" y="3190827"/>
            <a:ext cx="2232247" cy="2871773"/>
            <a:chOff x="3913274" y="1484784"/>
            <a:chExt cx="2232247" cy="2871773"/>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5" y="1484784"/>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913274" y="3833337"/>
              <a:ext cx="2232247" cy="523220"/>
            </a:xfrm>
            <a:prstGeom prst="rect">
              <a:avLst/>
            </a:prstGeom>
          </p:spPr>
          <p:txBody>
            <a:bodyPr wrap="square">
              <a:spAutoFit/>
            </a:bodyPr>
            <a:lstStyle/>
            <a:p>
              <a:pPr algn="ctr"/>
              <a:r>
                <a:rPr lang="en-US" sz="2800" b="1" dirty="0"/>
                <a:t>Age</a:t>
              </a:r>
              <a:endParaRPr lang="fr-FR" sz="2800" b="1" dirty="0"/>
            </a:p>
          </p:txBody>
        </p:sp>
      </p:grpSp>
      <p:grpSp>
        <p:nvGrpSpPr>
          <p:cNvPr id="7" name="Groupe 6"/>
          <p:cNvGrpSpPr/>
          <p:nvPr/>
        </p:nvGrpSpPr>
        <p:grpSpPr>
          <a:xfrm>
            <a:off x="3386137" y="3287343"/>
            <a:ext cx="2371725" cy="2781890"/>
            <a:chOff x="6416841" y="3068960"/>
            <a:chExt cx="2371725" cy="278189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841" y="3068960"/>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486580" y="5327630"/>
              <a:ext cx="2232247" cy="523220"/>
            </a:xfrm>
            <a:prstGeom prst="rect">
              <a:avLst/>
            </a:prstGeom>
          </p:spPr>
          <p:txBody>
            <a:bodyPr wrap="square">
              <a:spAutoFit/>
            </a:bodyPr>
            <a:lstStyle/>
            <a:p>
              <a:pPr algn="ctr"/>
              <a:r>
                <a:rPr lang="fr-FR" sz="2800" b="1" dirty="0"/>
                <a:t>Sexe</a:t>
              </a:r>
            </a:p>
          </p:txBody>
        </p:sp>
      </p:grpSp>
      <p:sp>
        <p:nvSpPr>
          <p:cNvPr id="14" name="Rectangle 13"/>
          <p:cNvSpPr/>
          <p:nvPr/>
        </p:nvSpPr>
        <p:spPr>
          <a:xfrm>
            <a:off x="3250196" y="3022104"/>
            <a:ext cx="2664296" cy="331236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3167844" y="1412776"/>
            <a:ext cx="2808312" cy="1152128"/>
            <a:chOff x="1199276" y="3548461"/>
            <a:chExt cx="2808312" cy="1152128"/>
          </a:xfrm>
        </p:grpSpPr>
        <p:sp>
          <p:nvSpPr>
            <p:cNvPr id="20" name="Ellipse 19"/>
            <p:cNvSpPr/>
            <p:nvPr/>
          </p:nvSpPr>
          <p:spPr>
            <a:xfrm>
              <a:off x="1199276" y="3548461"/>
              <a:ext cx="2808312" cy="115212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hlinkClick r:id="rId5" action="ppaction://hlinkfile"/>
            </p:cNvPr>
            <p:cNvSpPr txBox="1"/>
            <p:nvPr/>
          </p:nvSpPr>
          <p:spPr>
            <a:xfrm>
              <a:off x="1814594" y="3893690"/>
              <a:ext cx="1577676" cy="461665"/>
            </a:xfrm>
            <a:prstGeom prst="rect">
              <a:avLst/>
            </a:prstGeom>
            <a:noFill/>
          </p:spPr>
          <p:txBody>
            <a:bodyPr wrap="none" rtlCol="0">
              <a:spAutoFit/>
            </a:bodyPr>
            <a:lstStyle/>
            <a:p>
              <a:pPr algn="ctr"/>
              <a:r>
                <a:rPr lang="fr-FR" sz="2400" b="1" dirty="0"/>
                <a:t>Individuels</a:t>
              </a:r>
            </a:p>
          </p:txBody>
        </p:sp>
      </p:grpSp>
      <p:sp>
        <p:nvSpPr>
          <p:cNvPr id="18"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338503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13646FE-57ED-412F-8A95-C0B74E28EA90}" type="slidenum">
              <a:rPr lang="fr-FR" smtClean="0"/>
              <a:pPr/>
              <a:t>45</a:t>
            </a:fld>
            <a:endParaRPr lang="fr-FR"/>
          </a:p>
        </p:txBody>
      </p:sp>
      <p:grpSp>
        <p:nvGrpSpPr>
          <p:cNvPr id="5" name="Groupe 4"/>
          <p:cNvGrpSpPr/>
          <p:nvPr/>
        </p:nvGrpSpPr>
        <p:grpSpPr>
          <a:xfrm>
            <a:off x="6468988" y="3235124"/>
            <a:ext cx="2425822" cy="2827476"/>
            <a:chOff x="323528" y="3284984"/>
            <a:chExt cx="2425822" cy="2827476"/>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84984"/>
              <a:ext cx="2425822" cy="210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0316" y="5589240"/>
              <a:ext cx="2232247" cy="523220"/>
            </a:xfrm>
            <a:prstGeom prst="rect">
              <a:avLst/>
            </a:prstGeom>
          </p:spPr>
          <p:txBody>
            <a:bodyPr wrap="square">
              <a:spAutoFit/>
            </a:bodyPr>
            <a:lstStyle/>
            <a:p>
              <a:pPr algn="ctr"/>
              <a:r>
                <a:rPr lang="fr-FR" sz="2800" b="1" dirty="0"/>
                <a:t>Sédentarité</a:t>
              </a:r>
            </a:p>
          </p:txBody>
        </p:sp>
      </p:grpSp>
      <p:grpSp>
        <p:nvGrpSpPr>
          <p:cNvPr id="3" name="Groupe 2"/>
          <p:cNvGrpSpPr/>
          <p:nvPr/>
        </p:nvGrpSpPr>
        <p:grpSpPr>
          <a:xfrm>
            <a:off x="395537" y="3190827"/>
            <a:ext cx="2232247" cy="2871773"/>
            <a:chOff x="3913274" y="1484784"/>
            <a:chExt cx="2232247" cy="2871773"/>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5" y="1484784"/>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913274" y="3833337"/>
              <a:ext cx="2232247" cy="523220"/>
            </a:xfrm>
            <a:prstGeom prst="rect">
              <a:avLst/>
            </a:prstGeom>
          </p:spPr>
          <p:txBody>
            <a:bodyPr wrap="square">
              <a:spAutoFit/>
            </a:bodyPr>
            <a:lstStyle/>
            <a:p>
              <a:pPr algn="ctr"/>
              <a:r>
                <a:rPr lang="en-US" sz="2800" b="1" dirty="0"/>
                <a:t>Age</a:t>
              </a:r>
              <a:endParaRPr lang="fr-FR" sz="2800" b="1" dirty="0"/>
            </a:p>
          </p:txBody>
        </p:sp>
      </p:grpSp>
      <p:grpSp>
        <p:nvGrpSpPr>
          <p:cNvPr id="7" name="Groupe 6"/>
          <p:cNvGrpSpPr/>
          <p:nvPr/>
        </p:nvGrpSpPr>
        <p:grpSpPr>
          <a:xfrm>
            <a:off x="3386137" y="3287343"/>
            <a:ext cx="2371725" cy="2781890"/>
            <a:chOff x="6416841" y="3068960"/>
            <a:chExt cx="2371725" cy="278189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841" y="3068960"/>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486580" y="5327630"/>
              <a:ext cx="2232247" cy="523220"/>
            </a:xfrm>
            <a:prstGeom prst="rect">
              <a:avLst/>
            </a:prstGeom>
          </p:spPr>
          <p:txBody>
            <a:bodyPr wrap="square">
              <a:spAutoFit/>
            </a:bodyPr>
            <a:lstStyle/>
            <a:p>
              <a:pPr algn="ctr"/>
              <a:r>
                <a:rPr lang="fr-FR" sz="2800" b="1" dirty="0"/>
                <a:t>Sexe</a:t>
              </a:r>
            </a:p>
          </p:txBody>
        </p:sp>
      </p:grpSp>
      <p:sp>
        <p:nvSpPr>
          <p:cNvPr id="14" name="Rectangle 13"/>
          <p:cNvSpPr/>
          <p:nvPr/>
        </p:nvSpPr>
        <p:spPr>
          <a:xfrm>
            <a:off x="6349751" y="2996952"/>
            <a:ext cx="2664296" cy="331236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3167844" y="1412776"/>
            <a:ext cx="2808312" cy="1152128"/>
            <a:chOff x="1199276" y="3548461"/>
            <a:chExt cx="2808312" cy="1152128"/>
          </a:xfrm>
        </p:grpSpPr>
        <p:sp>
          <p:nvSpPr>
            <p:cNvPr id="20" name="Ellipse 19"/>
            <p:cNvSpPr/>
            <p:nvPr/>
          </p:nvSpPr>
          <p:spPr>
            <a:xfrm>
              <a:off x="1199276" y="3548461"/>
              <a:ext cx="2808312" cy="115212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hlinkClick r:id="rId5" action="ppaction://hlinkfile"/>
            </p:cNvPr>
            <p:cNvSpPr txBox="1"/>
            <p:nvPr/>
          </p:nvSpPr>
          <p:spPr>
            <a:xfrm>
              <a:off x="1814594" y="3893690"/>
              <a:ext cx="1577676" cy="461665"/>
            </a:xfrm>
            <a:prstGeom prst="rect">
              <a:avLst/>
            </a:prstGeom>
            <a:noFill/>
          </p:spPr>
          <p:txBody>
            <a:bodyPr wrap="none" rtlCol="0">
              <a:spAutoFit/>
            </a:bodyPr>
            <a:lstStyle/>
            <a:p>
              <a:pPr algn="ctr"/>
              <a:r>
                <a:rPr lang="fr-FR" sz="2400" b="1" dirty="0"/>
                <a:t>Individuels</a:t>
              </a:r>
            </a:p>
          </p:txBody>
        </p:sp>
      </p:grpSp>
      <p:sp>
        <p:nvSpPr>
          <p:cNvPr id="18"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388329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7264" y="3068960"/>
            <a:ext cx="8856984" cy="954107"/>
          </a:xfrm>
          <a:prstGeom prst="rect">
            <a:avLst/>
          </a:prstGeom>
          <a:noFill/>
        </p:spPr>
        <p:txBody>
          <a:bodyPr wrap="square" rtlCol="0">
            <a:spAutoFit/>
          </a:bodyPr>
          <a:lstStyle/>
          <a:p>
            <a:pPr algn="ctr"/>
            <a:r>
              <a:rPr lang="fr-FR" sz="2800" dirty="0"/>
              <a:t>Que pensez-vous de la pratique d’activités physiques sur votre lieu de travail ?</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41"/>
          <a:stretch/>
        </p:blipFill>
        <p:spPr bwMode="auto">
          <a:xfrm>
            <a:off x="2915816" y="4365104"/>
            <a:ext cx="270155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grpSp>
        <p:nvGrpSpPr>
          <p:cNvPr id="6" name="Groupe 5"/>
          <p:cNvGrpSpPr/>
          <p:nvPr/>
        </p:nvGrpSpPr>
        <p:grpSpPr>
          <a:xfrm>
            <a:off x="3167844" y="1412776"/>
            <a:ext cx="2808312" cy="1152128"/>
            <a:chOff x="1199276" y="3548461"/>
            <a:chExt cx="2808312" cy="1152128"/>
          </a:xfrm>
        </p:grpSpPr>
        <p:sp>
          <p:nvSpPr>
            <p:cNvPr id="8" name="Ellipse 7"/>
            <p:cNvSpPr/>
            <p:nvPr/>
          </p:nvSpPr>
          <p:spPr>
            <a:xfrm>
              <a:off x="1199276" y="3548461"/>
              <a:ext cx="2808312" cy="115212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hlinkClick r:id="rId3" action="ppaction://hlinkfile"/>
            </p:cNvPr>
            <p:cNvSpPr txBox="1"/>
            <p:nvPr/>
          </p:nvSpPr>
          <p:spPr>
            <a:xfrm>
              <a:off x="1814594" y="3893690"/>
              <a:ext cx="1577676" cy="461665"/>
            </a:xfrm>
            <a:prstGeom prst="rect">
              <a:avLst/>
            </a:prstGeom>
            <a:noFill/>
          </p:spPr>
          <p:txBody>
            <a:bodyPr wrap="none" rtlCol="0">
              <a:spAutoFit/>
            </a:bodyPr>
            <a:lstStyle/>
            <a:p>
              <a:pPr algn="ctr"/>
              <a:r>
                <a:rPr lang="fr-FR" sz="2400" b="1" dirty="0"/>
                <a:t>Individuels</a:t>
              </a:r>
            </a:p>
          </p:txBody>
        </p:sp>
      </p:grpSp>
    </p:spTree>
    <p:extLst>
      <p:ext uri="{BB962C8B-B14F-4D97-AF65-F5344CB8AC3E}">
        <p14:creationId xmlns:p14="http://schemas.microsoft.com/office/powerpoint/2010/main" val="175380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9075" y="1412776"/>
            <a:ext cx="3449214" cy="2308324"/>
          </a:xfrm>
          <a:prstGeom prst="rect">
            <a:avLst/>
          </a:prstGeom>
          <a:noFill/>
        </p:spPr>
        <p:txBody>
          <a:bodyPr wrap="none" rtlCol="0">
            <a:spAutoFit/>
          </a:bodyPr>
          <a:lstStyle/>
          <a:p>
            <a:pPr algn="ctr"/>
            <a:r>
              <a:rPr lang="fr-FR" sz="2400" b="1" dirty="0"/>
              <a:t>Chen et al. 2018</a:t>
            </a:r>
            <a:r>
              <a:rPr lang="fr-FR" sz="2400" b="1" baseline="30000" dirty="0"/>
              <a:t>2</a:t>
            </a:r>
          </a:p>
          <a:p>
            <a:pPr algn="ctr"/>
            <a:r>
              <a:rPr lang="fr-FR" sz="2400" b="1" dirty="0" err="1"/>
              <a:t>Coury</a:t>
            </a:r>
            <a:r>
              <a:rPr lang="fr-FR" sz="2400" b="1" dirty="0"/>
              <a:t> et al. 2009</a:t>
            </a:r>
            <a:r>
              <a:rPr lang="fr-FR" sz="2400" b="1" baseline="30000" dirty="0"/>
              <a:t>3</a:t>
            </a:r>
          </a:p>
          <a:p>
            <a:pPr algn="ctr"/>
            <a:r>
              <a:rPr lang="fr-FR" sz="2400" b="1" dirty="0" err="1"/>
              <a:t>Sjogaard</a:t>
            </a:r>
            <a:r>
              <a:rPr lang="fr-FR" sz="2400" b="1" dirty="0"/>
              <a:t> et al. 2016</a:t>
            </a:r>
            <a:r>
              <a:rPr lang="fr-FR" sz="2400" b="1" baseline="30000" dirty="0"/>
              <a:t>4</a:t>
            </a:r>
          </a:p>
          <a:p>
            <a:pPr algn="ctr"/>
            <a:r>
              <a:rPr lang="fr-FR" sz="2400" b="1" dirty="0" err="1"/>
              <a:t>Moreira</a:t>
            </a:r>
            <a:r>
              <a:rPr lang="fr-FR" sz="2400" b="1" dirty="0"/>
              <a:t>-Silva et al. 2016</a:t>
            </a:r>
            <a:r>
              <a:rPr lang="fr-FR" sz="2400" b="1" baseline="30000" dirty="0"/>
              <a:t>5</a:t>
            </a:r>
          </a:p>
          <a:p>
            <a:pPr algn="ctr"/>
            <a:r>
              <a:rPr lang="fr-FR" sz="2400" b="1" dirty="0" err="1"/>
              <a:t>Skamagki</a:t>
            </a:r>
            <a:r>
              <a:rPr lang="fr-FR" sz="2400" b="1" dirty="0"/>
              <a:t> et al. 2018</a:t>
            </a:r>
            <a:r>
              <a:rPr lang="fr-FR" sz="2400" b="1" baseline="30000" dirty="0"/>
              <a:t>6</a:t>
            </a:r>
          </a:p>
          <a:p>
            <a:pPr algn="ctr"/>
            <a:r>
              <a:rPr lang="fr-FR" sz="2400" b="1" dirty="0"/>
              <a:t>Van </a:t>
            </a:r>
            <a:r>
              <a:rPr lang="fr-FR" sz="2400" b="1" dirty="0" err="1"/>
              <a:t>Eerd</a:t>
            </a:r>
            <a:r>
              <a:rPr lang="fr-FR" sz="2400" b="1" dirty="0"/>
              <a:t> et al. 2016</a:t>
            </a:r>
            <a:r>
              <a:rPr lang="fr-FR" sz="2400" b="1" baseline="30000" dirty="0"/>
              <a:t>7</a:t>
            </a:r>
          </a:p>
        </p:txBody>
      </p:sp>
      <p:grpSp>
        <p:nvGrpSpPr>
          <p:cNvPr id="5" name="Groupe 4"/>
          <p:cNvGrpSpPr/>
          <p:nvPr/>
        </p:nvGrpSpPr>
        <p:grpSpPr>
          <a:xfrm>
            <a:off x="5911468" y="1508832"/>
            <a:ext cx="2476956" cy="4424541"/>
            <a:chOff x="3604414" y="1717728"/>
            <a:chExt cx="2476956" cy="4424541"/>
          </a:xfrm>
        </p:grpSpPr>
        <p:pic>
          <p:nvPicPr>
            <p:cNvPr id="6" name="Picture 2" descr="C:\Users\romain\Pictures\Mbesup_b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4414" y="1717728"/>
              <a:ext cx="2476956" cy="4424541"/>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p:cNvSpPr/>
            <p:nvPr/>
          </p:nvSpPr>
          <p:spPr>
            <a:xfrm>
              <a:off x="3743977" y="3197234"/>
              <a:ext cx="684076" cy="5040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500854" y="2693178"/>
              <a:ext cx="684076" cy="5040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9" name="Connecteur droit avec flèche 8"/>
          <p:cNvCxnSpPr>
            <a:stCxn id="4" idx="3"/>
            <a:endCxn id="8" idx="2"/>
          </p:cNvCxnSpPr>
          <p:nvPr/>
        </p:nvCxnSpPr>
        <p:spPr>
          <a:xfrm>
            <a:off x="3918289" y="2566938"/>
            <a:ext cx="2889619" cy="1693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4" idx="3"/>
            <a:endCxn id="7" idx="2"/>
          </p:cNvCxnSpPr>
          <p:nvPr/>
        </p:nvCxnSpPr>
        <p:spPr>
          <a:xfrm>
            <a:off x="3918289" y="2566938"/>
            <a:ext cx="2132742" cy="6734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50571" y="4144599"/>
            <a:ext cx="3397918" cy="830997"/>
          </a:xfrm>
          <a:prstGeom prst="rect">
            <a:avLst/>
          </a:prstGeom>
          <a:noFill/>
        </p:spPr>
        <p:txBody>
          <a:bodyPr wrap="none" rtlCol="0">
            <a:spAutoFit/>
          </a:bodyPr>
          <a:lstStyle/>
          <a:p>
            <a:pPr algn="ctr"/>
            <a:r>
              <a:rPr lang="fr-FR" sz="2400" b="1" dirty="0" err="1"/>
              <a:t>Coury</a:t>
            </a:r>
            <a:r>
              <a:rPr lang="fr-FR" sz="2400" b="1" dirty="0"/>
              <a:t> et al. 2009</a:t>
            </a:r>
            <a:r>
              <a:rPr lang="fr-FR" sz="2400" b="1" baseline="30000" dirty="0"/>
              <a:t>2</a:t>
            </a:r>
            <a:endParaRPr lang="fr-FR" sz="2400" b="1" dirty="0"/>
          </a:p>
          <a:p>
            <a:pPr algn="ctr"/>
            <a:r>
              <a:rPr lang="fr-FR" sz="2400" b="1" dirty="0" err="1"/>
              <a:t>Moreira</a:t>
            </a:r>
            <a:r>
              <a:rPr lang="fr-FR" sz="2400" b="1" dirty="0"/>
              <a:t>-Silva et al. 2016</a:t>
            </a:r>
            <a:r>
              <a:rPr lang="fr-FR" sz="2400" b="1" baseline="30000" dirty="0"/>
              <a:t>5</a:t>
            </a:r>
          </a:p>
        </p:txBody>
      </p:sp>
      <p:cxnSp>
        <p:nvCxnSpPr>
          <p:cNvPr id="12" name="Connecteur droit avec flèche 11"/>
          <p:cNvCxnSpPr>
            <a:stCxn id="11" idx="3"/>
          </p:cNvCxnSpPr>
          <p:nvPr/>
        </p:nvCxnSpPr>
        <p:spPr>
          <a:xfrm flipV="1">
            <a:off x="4048489" y="4560096"/>
            <a:ext cx="2759419" cy="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6807908" y="4308068"/>
            <a:ext cx="684076" cy="5040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2339123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480" y="1327124"/>
            <a:ext cx="4032000" cy="164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006" y="3883823"/>
            <a:ext cx="4024474" cy="180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e 22"/>
          <p:cNvGrpSpPr/>
          <p:nvPr/>
        </p:nvGrpSpPr>
        <p:grpSpPr>
          <a:xfrm>
            <a:off x="150442" y="1231790"/>
            <a:ext cx="3433584" cy="4403607"/>
            <a:chOff x="10160" y="1708398"/>
            <a:chExt cx="3433584" cy="4428202"/>
          </a:xfrm>
        </p:grpSpPr>
        <p:pic>
          <p:nvPicPr>
            <p:cNvPr id="24" name="Picture 2" descr="C:\Users\romain\OneDrive\OptiMouv\Site_internet\Images_numero\Image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07" y="1824038"/>
              <a:ext cx="1879621" cy="12537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romain\OneDrive\OptiMouv\Site_internet\Images_numero\Image 6.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307" y="4338260"/>
              <a:ext cx="1973912" cy="13159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romain\OneDrive\OptiMouv\Site_internet\Images_numero\Image 6.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4823" y="3078853"/>
              <a:ext cx="1902792" cy="126980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0160" y="1708398"/>
              <a:ext cx="3433584" cy="442820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9" name="Connecteur droit avec flèche 28"/>
          <p:cNvCxnSpPr>
            <a:stCxn id="28" idx="3"/>
            <a:endCxn id="21" idx="1"/>
          </p:cNvCxnSpPr>
          <p:nvPr/>
        </p:nvCxnSpPr>
        <p:spPr>
          <a:xfrm flipV="1">
            <a:off x="3584026" y="2148051"/>
            <a:ext cx="1276454" cy="1285543"/>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8" idx="3"/>
            <a:endCxn id="22" idx="1"/>
          </p:cNvCxnSpPr>
          <p:nvPr/>
        </p:nvCxnSpPr>
        <p:spPr>
          <a:xfrm>
            <a:off x="3584026" y="3433594"/>
            <a:ext cx="1283980" cy="1353568"/>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016833" y="3029888"/>
            <a:ext cx="3809056" cy="461665"/>
          </a:xfrm>
          <a:prstGeom prst="rect">
            <a:avLst/>
          </a:prstGeom>
          <a:noFill/>
        </p:spPr>
        <p:txBody>
          <a:bodyPr wrap="none" rtlCol="0">
            <a:spAutoFit/>
          </a:bodyPr>
          <a:lstStyle/>
          <a:p>
            <a:pPr algn="ctr"/>
            <a:r>
              <a:rPr lang="fr-FR" sz="2400" b="1" dirty="0"/>
              <a:t>Capacités fonctionnelles</a:t>
            </a:r>
          </a:p>
        </p:txBody>
      </p:sp>
      <p:cxnSp>
        <p:nvCxnSpPr>
          <p:cNvPr id="32" name="Connecteur droit avec flèche 31"/>
          <p:cNvCxnSpPr/>
          <p:nvPr/>
        </p:nvCxnSpPr>
        <p:spPr>
          <a:xfrm flipV="1">
            <a:off x="4771258" y="3025954"/>
            <a:ext cx="288032" cy="4076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4872817" y="5546106"/>
            <a:ext cx="288032" cy="448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594350" y="5562409"/>
            <a:ext cx="2985626" cy="461665"/>
          </a:xfrm>
          <a:prstGeom prst="rect">
            <a:avLst/>
          </a:prstGeom>
          <a:noFill/>
        </p:spPr>
        <p:txBody>
          <a:bodyPr wrap="none" rtlCol="0">
            <a:spAutoFit/>
          </a:bodyPr>
          <a:lstStyle/>
          <a:p>
            <a:pPr algn="ctr"/>
            <a:r>
              <a:rPr lang="fr-FR" sz="2400" b="1" dirty="0"/>
              <a:t>Intensité douloureuse</a:t>
            </a:r>
          </a:p>
        </p:txBody>
      </p:sp>
      <p:sp>
        <p:nvSpPr>
          <p:cNvPr id="35" name="Rectangle 34"/>
          <p:cNvSpPr/>
          <p:nvPr/>
        </p:nvSpPr>
        <p:spPr>
          <a:xfrm>
            <a:off x="6284352" y="4296541"/>
            <a:ext cx="288032" cy="9550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163337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10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1000"/>
                                        <p:tgtEl>
                                          <p:spTgt spid="2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1000"/>
                                        <p:tgtEl>
                                          <p:spTgt spid="3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0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1000"/>
                                        <p:tgtEl>
                                          <p:spTgt spid="3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1000"/>
                                        <p:tgtEl>
                                          <p:spTgt spid="34"/>
                                        </p:tgtEl>
                                      </p:cBhvr>
                                    </p:animEffect>
                                  </p:childTnLst>
                                </p:cTn>
                              </p:par>
                              <p:par>
                                <p:cTn id="26" presetID="22" presetClass="entr" presetSubtype="8"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42" presetClass="path" presetSubtype="0" repeatCount="5000" accel="50000" decel="50000" fill="hold" grpId="0" nodeType="withEffect">
                                  <p:stCondLst>
                                    <p:cond delay="0"/>
                                  </p:stCondLst>
                                  <p:childTnLst>
                                    <p:animMotion origin="layout" path="M 2.5E-6 -2.96296E-6 L -0.06302 -2.96296E-6 " pathEditMode="relative" rAng="0" ptsTypes="AA">
                                      <p:cBhvr>
                                        <p:cTn id="34" dur="2000" fill="hold"/>
                                        <p:tgtEl>
                                          <p:spTgt spid="35"/>
                                        </p:tgtEl>
                                        <p:attrNameLst>
                                          <p:attrName>ppt_x</p:attrName>
                                          <p:attrName>ppt_y</p:attrName>
                                        </p:attrNameLst>
                                      </p:cBhvr>
                                      <p:rCtr x="-31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5" grpId="0" animBg="1"/>
      <p:bldP spid="3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07504" y="1772816"/>
            <a:ext cx="8519067" cy="1200329"/>
          </a:xfrm>
          <a:prstGeom prst="rect">
            <a:avLst/>
          </a:prstGeom>
          <a:noFill/>
        </p:spPr>
        <p:txBody>
          <a:bodyPr wrap="square" rtlCol="0">
            <a:spAutoFit/>
          </a:bodyPr>
          <a:lstStyle/>
          <a:p>
            <a:pPr algn="ctr"/>
            <a:r>
              <a:rPr lang="fr-FR" sz="2400" b="1" dirty="0"/>
              <a:t>Pour obtenir ces effets, le programme d’activités physiques doit avoir plusieurs caractéristiques!</a:t>
            </a:r>
          </a:p>
          <a:p>
            <a:pPr algn="ctr"/>
            <a:r>
              <a:rPr lang="fr-FR" sz="2400" b="1" dirty="0"/>
              <a:t>Selon vous lesquelles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92486"/>
            <a:ext cx="2123728"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3401754"/>
            <a:ext cx="1900836"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415136"/>
            <a:ext cx="1805164" cy="149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3400053"/>
            <a:ext cx="1945184" cy="145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984860" y="5019273"/>
            <a:ext cx="470000" cy="707886"/>
          </a:xfrm>
          <a:prstGeom prst="rect">
            <a:avLst/>
          </a:prstGeom>
          <a:noFill/>
        </p:spPr>
        <p:txBody>
          <a:bodyPr wrap="none" rtlCol="0">
            <a:spAutoFit/>
          </a:bodyPr>
          <a:lstStyle/>
          <a:p>
            <a:r>
              <a:rPr lang="fr-FR" sz="4000" dirty="0"/>
              <a:t>?</a:t>
            </a:r>
          </a:p>
        </p:txBody>
      </p:sp>
      <p:sp>
        <p:nvSpPr>
          <p:cNvPr id="12" name="ZoneTexte 11"/>
          <p:cNvSpPr txBox="1"/>
          <p:nvPr/>
        </p:nvSpPr>
        <p:spPr>
          <a:xfrm>
            <a:off x="3365376" y="5030726"/>
            <a:ext cx="470000" cy="707886"/>
          </a:xfrm>
          <a:prstGeom prst="rect">
            <a:avLst/>
          </a:prstGeom>
          <a:noFill/>
        </p:spPr>
        <p:txBody>
          <a:bodyPr wrap="none" rtlCol="0">
            <a:spAutoFit/>
          </a:bodyPr>
          <a:lstStyle/>
          <a:p>
            <a:r>
              <a:rPr lang="fr-FR" sz="4000" dirty="0"/>
              <a:t>?</a:t>
            </a:r>
          </a:p>
        </p:txBody>
      </p:sp>
      <p:sp>
        <p:nvSpPr>
          <p:cNvPr id="13" name="ZoneTexte 12"/>
          <p:cNvSpPr txBox="1"/>
          <p:nvPr/>
        </p:nvSpPr>
        <p:spPr>
          <a:xfrm>
            <a:off x="5527614" y="5030726"/>
            <a:ext cx="470000" cy="707886"/>
          </a:xfrm>
          <a:prstGeom prst="rect">
            <a:avLst/>
          </a:prstGeom>
          <a:noFill/>
        </p:spPr>
        <p:txBody>
          <a:bodyPr wrap="none" rtlCol="0">
            <a:spAutoFit/>
          </a:bodyPr>
          <a:lstStyle/>
          <a:p>
            <a:r>
              <a:rPr lang="fr-FR" sz="4000" dirty="0"/>
              <a:t>?</a:t>
            </a:r>
          </a:p>
        </p:txBody>
      </p:sp>
      <p:sp>
        <p:nvSpPr>
          <p:cNvPr id="14" name="ZoneTexte 13"/>
          <p:cNvSpPr txBox="1"/>
          <p:nvPr/>
        </p:nvSpPr>
        <p:spPr>
          <a:xfrm>
            <a:off x="7740352" y="5019273"/>
            <a:ext cx="470000" cy="707886"/>
          </a:xfrm>
          <a:prstGeom prst="rect">
            <a:avLst/>
          </a:prstGeom>
          <a:noFill/>
        </p:spPr>
        <p:txBody>
          <a:bodyPr wrap="none" rtlCol="0">
            <a:spAutoFit/>
          </a:bodyPr>
          <a:lstStyle/>
          <a:p>
            <a:r>
              <a:rPr lang="fr-FR" sz="4000" dirty="0"/>
              <a:t>?</a:t>
            </a:r>
          </a:p>
        </p:txBody>
      </p:sp>
      <p:sp>
        <p:nvSpPr>
          <p:cNvPr id="17"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11654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5</a:t>
            </a:fld>
            <a:endParaRPr lang="fr-FR"/>
          </a:p>
        </p:txBody>
      </p:sp>
      <p:sp>
        <p:nvSpPr>
          <p:cNvPr id="6" name="AutoShape 3" descr="Résultat de recherche d'images pour &quot;tour de table&quot;">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2051721" y="1412774"/>
            <a:ext cx="4896544" cy="1200329"/>
          </a:xfrm>
          <a:prstGeom prst="rect">
            <a:avLst/>
          </a:prstGeom>
          <a:noFill/>
        </p:spPr>
        <p:txBody>
          <a:bodyPr wrap="square" rtlCol="0">
            <a:spAutoFit/>
          </a:bodyPr>
          <a:lstStyle/>
          <a:p>
            <a:pPr algn="ctr"/>
            <a:r>
              <a:rPr lang="fr-FR" sz="3600" b="1" u="sng" dirty="0"/>
              <a:t>Durée totale</a:t>
            </a:r>
          </a:p>
          <a:p>
            <a:pPr algn="ctr"/>
            <a:r>
              <a:rPr lang="fr-FR" sz="3600" dirty="0"/>
              <a:t>8 heures</a:t>
            </a:r>
          </a:p>
        </p:txBody>
      </p:sp>
      <p:sp>
        <p:nvSpPr>
          <p:cNvPr id="12" name="ZoneTexte 11"/>
          <p:cNvSpPr txBox="1"/>
          <p:nvPr/>
        </p:nvSpPr>
        <p:spPr>
          <a:xfrm>
            <a:off x="229943" y="3501008"/>
            <a:ext cx="2901897" cy="1200329"/>
          </a:xfrm>
          <a:prstGeom prst="rect">
            <a:avLst/>
          </a:prstGeom>
          <a:noFill/>
        </p:spPr>
        <p:txBody>
          <a:bodyPr wrap="square" rtlCol="0">
            <a:spAutoFit/>
          </a:bodyPr>
          <a:lstStyle/>
          <a:p>
            <a:pPr algn="ctr"/>
            <a:r>
              <a:rPr lang="fr-FR" sz="3600" b="1" u="sng" dirty="0"/>
              <a:t>Théorie</a:t>
            </a:r>
          </a:p>
          <a:p>
            <a:pPr algn="ctr"/>
            <a:r>
              <a:rPr lang="fr-FR" sz="3600" dirty="0"/>
              <a:t>6 heures</a:t>
            </a:r>
          </a:p>
        </p:txBody>
      </p:sp>
      <p:sp>
        <p:nvSpPr>
          <p:cNvPr id="13" name="ZoneTexte 12"/>
          <p:cNvSpPr txBox="1"/>
          <p:nvPr/>
        </p:nvSpPr>
        <p:spPr>
          <a:xfrm>
            <a:off x="5796136" y="3501008"/>
            <a:ext cx="3058086" cy="1200329"/>
          </a:xfrm>
          <a:prstGeom prst="rect">
            <a:avLst/>
          </a:prstGeom>
          <a:noFill/>
        </p:spPr>
        <p:txBody>
          <a:bodyPr wrap="square" rtlCol="0">
            <a:spAutoFit/>
          </a:bodyPr>
          <a:lstStyle/>
          <a:p>
            <a:pPr algn="ctr"/>
            <a:r>
              <a:rPr lang="fr-FR" sz="3600" b="1" u="sng" dirty="0"/>
              <a:t>Pratique</a:t>
            </a:r>
          </a:p>
          <a:p>
            <a:pPr algn="ctr"/>
            <a:r>
              <a:rPr lang="fr-FR" sz="3600" dirty="0"/>
              <a:t>2 heures</a:t>
            </a:r>
          </a:p>
        </p:txBody>
      </p:sp>
      <p:cxnSp>
        <p:nvCxnSpPr>
          <p:cNvPr id="14" name="Connecteur droit avec flèche 13"/>
          <p:cNvCxnSpPr>
            <a:stCxn id="11" idx="2"/>
            <a:endCxn id="12" idx="0"/>
          </p:cNvCxnSpPr>
          <p:nvPr/>
        </p:nvCxnSpPr>
        <p:spPr>
          <a:xfrm flipH="1">
            <a:off x="1680892" y="2613103"/>
            <a:ext cx="2819101" cy="8879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11" idx="2"/>
            <a:endCxn id="13" idx="0"/>
          </p:cNvCxnSpPr>
          <p:nvPr/>
        </p:nvCxnSpPr>
        <p:spPr>
          <a:xfrm>
            <a:off x="4499993" y="2613103"/>
            <a:ext cx="2825186" cy="8879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5564796"/>
            <a:ext cx="1017917" cy="101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5445224"/>
            <a:ext cx="1368152" cy="125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p:cNvSpPr txBox="1"/>
          <p:nvPr/>
        </p:nvSpPr>
        <p:spPr>
          <a:xfrm>
            <a:off x="6442235" y="4682953"/>
            <a:ext cx="1765887" cy="1015663"/>
          </a:xfrm>
          <a:prstGeom prst="rect">
            <a:avLst/>
          </a:prstGeom>
          <a:noFill/>
        </p:spPr>
        <p:txBody>
          <a:bodyPr wrap="square" rtlCol="0">
            <a:spAutoFit/>
          </a:bodyPr>
          <a:lstStyle/>
          <a:p>
            <a:r>
              <a:rPr lang="fr-FR" sz="2000" dirty="0"/>
              <a:t>Echauffements</a:t>
            </a:r>
          </a:p>
          <a:p>
            <a:r>
              <a:rPr lang="fr-FR" sz="2000" dirty="0"/>
              <a:t>Etirements </a:t>
            </a:r>
            <a:br>
              <a:rPr lang="fr-FR" sz="2000" dirty="0"/>
            </a:br>
            <a:r>
              <a:rPr lang="fr-FR" sz="2000" dirty="0"/>
              <a:t>Pause Active</a:t>
            </a:r>
          </a:p>
        </p:txBody>
      </p:sp>
      <p:sp>
        <p:nvSpPr>
          <p:cNvPr id="15"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Déroulé</a:t>
            </a:r>
          </a:p>
        </p:txBody>
      </p:sp>
    </p:spTree>
    <p:extLst>
      <p:ext uri="{BB962C8B-B14F-4D97-AF65-F5344CB8AC3E}">
        <p14:creationId xmlns:p14="http://schemas.microsoft.com/office/powerpoint/2010/main" val="2076279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309627" y="2782080"/>
            <a:ext cx="6142693" cy="1007536"/>
            <a:chOff x="1043608" y="2370006"/>
            <a:chExt cx="6142693" cy="1007536"/>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370006"/>
              <a:ext cx="1007536" cy="100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e 5"/>
            <p:cNvGrpSpPr/>
            <p:nvPr/>
          </p:nvGrpSpPr>
          <p:grpSpPr>
            <a:xfrm>
              <a:off x="2262494" y="2466384"/>
              <a:ext cx="4923807" cy="814781"/>
              <a:chOff x="2262496" y="2515788"/>
              <a:chExt cx="4923807" cy="814781"/>
            </a:xfrm>
          </p:grpSpPr>
          <p:sp>
            <p:nvSpPr>
              <p:cNvPr id="7" name="Rectangle à coins arrondis 6"/>
              <p:cNvSpPr/>
              <p:nvPr/>
            </p:nvSpPr>
            <p:spPr>
              <a:xfrm>
                <a:off x="2262496" y="2515788"/>
                <a:ext cx="4923807" cy="8147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849110" y="2661568"/>
                <a:ext cx="3047309" cy="523220"/>
              </a:xfrm>
              <a:prstGeom prst="rect">
                <a:avLst/>
              </a:prstGeom>
              <a:noFill/>
            </p:spPr>
            <p:txBody>
              <a:bodyPr wrap="none" rtlCol="0">
                <a:spAutoFit/>
              </a:bodyPr>
              <a:lstStyle/>
              <a:p>
                <a:r>
                  <a:rPr lang="fr-FR" sz="2800"/>
                  <a:t>Endurance du tronc</a:t>
                </a:r>
              </a:p>
            </p:txBody>
          </p:sp>
        </p:grpSp>
      </p:grpSp>
      <p:grpSp>
        <p:nvGrpSpPr>
          <p:cNvPr id="9" name="Groupe 8"/>
          <p:cNvGrpSpPr/>
          <p:nvPr/>
        </p:nvGrpSpPr>
        <p:grpSpPr>
          <a:xfrm>
            <a:off x="1310203" y="3748094"/>
            <a:ext cx="6142692" cy="1007536"/>
            <a:chOff x="1043608" y="3429000"/>
            <a:chExt cx="6142692" cy="1007536"/>
          </a:xfrm>
        </p:grpSpPr>
        <p:grpSp>
          <p:nvGrpSpPr>
            <p:cNvPr id="10" name="Groupe 9"/>
            <p:cNvGrpSpPr/>
            <p:nvPr/>
          </p:nvGrpSpPr>
          <p:grpSpPr>
            <a:xfrm>
              <a:off x="2262493" y="3550323"/>
              <a:ext cx="4923807" cy="814781"/>
              <a:chOff x="2262496" y="2515788"/>
              <a:chExt cx="4923807" cy="814781"/>
            </a:xfrm>
          </p:grpSpPr>
          <p:sp>
            <p:nvSpPr>
              <p:cNvPr id="12" name="Rectangle à coins arrondis 11"/>
              <p:cNvSpPr/>
              <p:nvPr/>
            </p:nvSpPr>
            <p:spPr>
              <a:xfrm>
                <a:off x="2262496" y="2515788"/>
                <a:ext cx="4923807" cy="8147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2849110" y="2661568"/>
                <a:ext cx="3032240" cy="523220"/>
              </a:xfrm>
              <a:prstGeom prst="rect">
                <a:avLst/>
              </a:prstGeom>
              <a:noFill/>
            </p:spPr>
            <p:txBody>
              <a:bodyPr wrap="none" rtlCol="0">
                <a:spAutoFit/>
              </a:bodyPr>
              <a:lstStyle/>
              <a:p>
                <a:r>
                  <a:rPr lang="fr-FR" sz="2800"/>
                  <a:t>Souplesse du rachis</a:t>
                </a:r>
              </a:p>
            </p:txBody>
          </p:sp>
        </p:gr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429000"/>
              <a:ext cx="1007536" cy="100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e 13"/>
          <p:cNvGrpSpPr/>
          <p:nvPr/>
        </p:nvGrpSpPr>
        <p:grpSpPr>
          <a:xfrm>
            <a:off x="1309627" y="4797728"/>
            <a:ext cx="6142115" cy="1007536"/>
            <a:chOff x="1044184" y="4509120"/>
            <a:chExt cx="6142115" cy="1007536"/>
          </a:xfrm>
        </p:grpSpPr>
        <p:grpSp>
          <p:nvGrpSpPr>
            <p:cNvPr id="15" name="Groupe 14"/>
            <p:cNvGrpSpPr/>
            <p:nvPr/>
          </p:nvGrpSpPr>
          <p:grpSpPr>
            <a:xfrm>
              <a:off x="2262492" y="4630443"/>
              <a:ext cx="4923807" cy="814781"/>
              <a:chOff x="2262496" y="2515788"/>
              <a:chExt cx="4923807" cy="814781"/>
            </a:xfrm>
          </p:grpSpPr>
          <p:sp>
            <p:nvSpPr>
              <p:cNvPr id="17" name="Rectangle à coins arrondis 16"/>
              <p:cNvSpPr/>
              <p:nvPr/>
            </p:nvSpPr>
            <p:spPr>
              <a:xfrm>
                <a:off x="2262496" y="2515788"/>
                <a:ext cx="4923807" cy="8147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3028086" y="2637284"/>
                <a:ext cx="2828275" cy="523220"/>
              </a:xfrm>
              <a:prstGeom prst="rect">
                <a:avLst/>
              </a:prstGeom>
              <a:noFill/>
            </p:spPr>
            <p:txBody>
              <a:bodyPr wrap="none" rtlCol="0">
                <a:spAutoFit/>
              </a:bodyPr>
              <a:lstStyle/>
              <a:p>
                <a:r>
                  <a:rPr lang="fr-FR" sz="2800"/>
                  <a:t>Seuils de douleurs</a:t>
                </a:r>
              </a:p>
            </p:txBody>
          </p:sp>
        </p:gr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184" y="4509120"/>
              <a:ext cx="1007536" cy="100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ectangle 18"/>
          <p:cNvSpPr/>
          <p:nvPr/>
        </p:nvSpPr>
        <p:spPr>
          <a:xfrm>
            <a:off x="323528" y="6131791"/>
            <a:ext cx="7848000" cy="600164"/>
          </a:xfrm>
          <a:prstGeom prst="rect">
            <a:avLst/>
          </a:prstGeom>
        </p:spPr>
        <p:txBody>
          <a:bodyPr>
            <a:spAutoFit/>
          </a:bodyPr>
          <a:lstStyle/>
          <a:p>
            <a:pPr algn="just"/>
            <a:r>
              <a:rPr lang="en-US" sz="1100" b="1" dirty="0" err="1"/>
              <a:t>Binderup</a:t>
            </a:r>
            <a:r>
              <a:rPr lang="en-US" sz="1100" dirty="0"/>
              <a:t>, </a:t>
            </a:r>
            <a:r>
              <a:rPr lang="en-US" sz="1100" dirty="0" err="1"/>
              <a:t>Asbjørn</a:t>
            </a:r>
            <a:r>
              <a:rPr lang="en-US" sz="1100" dirty="0"/>
              <a:t> </a:t>
            </a:r>
            <a:r>
              <a:rPr lang="en-US" sz="1100" dirty="0" err="1"/>
              <a:t>Thalund</a:t>
            </a:r>
            <a:r>
              <a:rPr lang="en-US" sz="1100" dirty="0"/>
              <a:t>, Andreas </a:t>
            </a:r>
            <a:r>
              <a:rPr lang="en-US" sz="1100" dirty="0" err="1"/>
              <a:t>Holtermann</a:t>
            </a:r>
            <a:r>
              <a:rPr lang="en-US" sz="1100" dirty="0"/>
              <a:t>, Karen </a:t>
            </a:r>
            <a:r>
              <a:rPr lang="en-US" sz="1100" dirty="0" err="1"/>
              <a:t>Søgaard</a:t>
            </a:r>
            <a:r>
              <a:rPr lang="en-US" sz="1100" dirty="0"/>
              <a:t>, and Pascal Madeleine. 2011. “Pressure Pain Sensitivity Maps, Self-Reported Musculoskeletal Disorders and Sickness Absence among Cleaners.” </a:t>
            </a:r>
            <a:r>
              <a:rPr lang="en-US" sz="1100" i="1" dirty="0"/>
              <a:t>International Archives of Occupational and Environmental Health</a:t>
            </a:r>
            <a:r>
              <a:rPr lang="en-US" sz="1100" dirty="0"/>
              <a:t> 84 (6): 647–54. doi:10.1007/s00420-011-0627-6</a:t>
            </a:r>
            <a:endParaRPr lang="fr-FR" sz="1100" dirty="0"/>
          </a:p>
        </p:txBody>
      </p:sp>
      <p:sp>
        <p:nvSpPr>
          <p:cNvPr id="21" name="ZoneTexte 20"/>
          <p:cNvSpPr txBox="1"/>
          <p:nvPr/>
        </p:nvSpPr>
        <p:spPr>
          <a:xfrm>
            <a:off x="945940" y="1340768"/>
            <a:ext cx="7272808" cy="523220"/>
          </a:xfrm>
          <a:prstGeom prst="rect">
            <a:avLst/>
          </a:prstGeom>
          <a:noFill/>
        </p:spPr>
        <p:txBody>
          <a:bodyPr wrap="square" rtlCol="0">
            <a:spAutoFit/>
          </a:bodyPr>
          <a:lstStyle/>
          <a:p>
            <a:r>
              <a:rPr lang="fr-FR" sz="2800" b="1" u="sng" dirty="0"/>
              <a:t>Personnes atteintes de TMS au niveau du rachis</a:t>
            </a:r>
          </a:p>
        </p:txBody>
      </p:sp>
      <p:sp>
        <p:nvSpPr>
          <p:cNvPr id="24"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27771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503544" y="1655725"/>
            <a:ext cx="4032450" cy="3802791"/>
            <a:chOff x="179511" y="2290505"/>
            <a:chExt cx="4032450" cy="3802791"/>
          </a:xfrm>
        </p:grpSpPr>
        <p:grpSp>
          <p:nvGrpSpPr>
            <p:cNvPr id="26" name="Groupe 25"/>
            <p:cNvGrpSpPr/>
            <p:nvPr/>
          </p:nvGrpSpPr>
          <p:grpSpPr>
            <a:xfrm>
              <a:off x="179511" y="2290505"/>
              <a:ext cx="4032450" cy="3802791"/>
              <a:chOff x="454234" y="2473747"/>
              <a:chExt cx="4032450" cy="3802791"/>
            </a:xfrm>
          </p:grpSpPr>
          <p:grpSp>
            <p:nvGrpSpPr>
              <p:cNvPr id="28" name="Groupe 27"/>
              <p:cNvGrpSpPr/>
              <p:nvPr/>
            </p:nvGrpSpPr>
            <p:grpSpPr>
              <a:xfrm>
                <a:off x="454234" y="2473747"/>
                <a:ext cx="1944217" cy="1710284"/>
                <a:chOff x="-235341" y="1358676"/>
                <a:chExt cx="2520283" cy="2210504"/>
              </a:xfrm>
            </p:grpSpPr>
            <p:sp>
              <p:nvSpPr>
                <p:cNvPr id="39" name="Rectangle à coins arrondis 38"/>
                <p:cNvSpPr/>
                <p:nvPr/>
              </p:nvSpPr>
              <p:spPr>
                <a:xfrm>
                  <a:off x="-235341" y="1484784"/>
                  <a:ext cx="2520283" cy="2084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235341" y="1358676"/>
                  <a:ext cx="2520281" cy="567679"/>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Type</a:t>
                  </a:r>
                </a:p>
              </p:txBody>
            </p:sp>
          </p:grpSp>
          <p:grpSp>
            <p:nvGrpSpPr>
              <p:cNvPr id="29" name="Groupe 28"/>
              <p:cNvGrpSpPr/>
              <p:nvPr/>
            </p:nvGrpSpPr>
            <p:grpSpPr>
              <a:xfrm>
                <a:off x="1432749" y="4566266"/>
                <a:ext cx="1973813" cy="1710272"/>
                <a:chOff x="1047852" y="3475587"/>
                <a:chExt cx="1973813" cy="1710272"/>
              </a:xfrm>
            </p:grpSpPr>
            <p:grpSp>
              <p:nvGrpSpPr>
                <p:cNvPr id="35" name="Groupe 34"/>
                <p:cNvGrpSpPr/>
                <p:nvPr/>
              </p:nvGrpSpPr>
              <p:grpSpPr>
                <a:xfrm>
                  <a:off x="1077447" y="3475587"/>
                  <a:ext cx="1944218" cy="1710272"/>
                  <a:chOff x="-2379168" y="4063222"/>
                  <a:chExt cx="2520283" cy="2210493"/>
                </a:xfrm>
              </p:grpSpPr>
              <p:sp>
                <p:nvSpPr>
                  <p:cNvPr id="37" name="Rectangle à coins arrondis 36"/>
                  <p:cNvSpPr/>
                  <p:nvPr/>
                </p:nvSpPr>
                <p:spPr>
                  <a:xfrm>
                    <a:off x="-2379167" y="4189332"/>
                    <a:ext cx="2520282" cy="208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2379168" y="4063222"/>
                    <a:ext cx="2520279" cy="567679"/>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Fréquence</a:t>
                    </a:r>
                  </a:p>
                </p:txBody>
              </p:sp>
            </p:grpSp>
            <p:sp>
              <p:nvSpPr>
                <p:cNvPr id="36" name="ZoneTexte 35"/>
                <p:cNvSpPr txBox="1"/>
                <p:nvPr/>
              </p:nvSpPr>
              <p:spPr>
                <a:xfrm>
                  <a:off x="1047852" y="4182095"/>
                  <a:ext cx="1973810" cy="707886"/>
                </a:xfrm>
                <a:prstGeom prst="rect">
                  <a:avLst/>
                </a:prstGeom>
                <a:noFill/>
              </p:spPr>
              <p:txBody>
                <a:bodyPr wrap="none" rtlCol="0">
                  <a:spAutoFit/>
                </a:bodyPr>
                <a:lstStyle/>
                <a:p>
                  <a:pPr algn="ctr"/>
                  <a:r>
                    <a:rPr lang="fr-FR" sz="2000" b="1" dirty="0"/>
                    <a:t>Tous les jours </a:t>
                  </a:r>
                </a:p>
                <a:p>
                  <a:pPr algn="ctr"/>
                  <a:r>
                    <a:rPr lang="fr-FR" sz="2000" b="1" dirty="0"/>
                    <a:t>et supervisés</a:t>
                  </a:r>
                  <a:endParaRPr lang="fr-FR" sz="2000" b="1" dirty="0">
                    <a:solidFill>
                      <a:srgbClr val="FF0000"/>
                    </a:solidFill>
                  </a:endParaRPr>
                </a:p>
              </p:txBody>
            </p:sp>
          </p:grpSp>
          <p:grpSp>
            <p:nvGrpSpPr>
              <p:cNvPr id="30" name="Groupe 29"/>
              <p:cNvGrpSpPr/>
              <p:nvPr/>
            </p:nvGrpSpPr>
            <p:grpSpPr>
              <a:xfrm>
                <a:off x="2542467" y="2473747"/>
                <a:ext cx="1944217" cy="1710284"/>
                <a:chOff x="2157570" y="1383068"/>
                <a:chExt cx="1944217" cy="1710284"/>
              </a:xfrm>
            </p:grpSpPr>
            <p:grpSp>
              <p:nvGrpSpPr>
                <p:cNvPr id="31" name="Groupe 30"/>
                <p:cNvGrpSpPr/>
                <p:nvPr/>
              </p:nvGrpSpPr>
              <p:grpSpPr>
                <a:xfrm>
                  <a:off x="2157570" y="1383068"/>
                  <a:ext cx="1944217" cy="1710284"/>
                  <a:chOff x="-4435819" y="1358676"/>
                  <a:chExt cx="2520282" cy="2210504"/>
                </a:xfrm>
              </p:grpSpPr>
              <p:sp>
                <p:nvSpPr>
                  <p:cNvPr id="33" name="Rectangle à coins arrondis 32"/>
                  <p:cNvSpPr/>
                  <p:nvPr/>
                </p:nvSpPr>
                <p:spPr>
                  <a:xfrm>
                    <a:off x="-4435819" y="1484784"/>
                    <a:ext cx="2520282" cy="2084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4435819" y="1358676"/>
                    <a:ext cx="2520281" cy="567679"/>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Durée</a:t>
                    </a:r>
                  </a:p>
                </p:txBody>
              </p:sp>
            </p:grpSp>
            <p:sp>
              <p:nvSpPr>
                <p:cNvPr id="32" name="ZoneTexte 31"/>
                <p:cNvSpPr txBox="1"/>
                <p:nvPr/>
              </p:nvSpPr>
              <p:spPr>
                <a:xfrm>
                  <a:off x="2460921" y="2269537"/>
                  <a:ext cx="1366143" cy="400110"/>
                </a:xfrm>
                <a:prstGeom prst="rect">
                  <a:avLst/>
                </a:prstGeom>
                <a:noFill/>
              </p:spPr>
              <p:txBody>
                <a:bodyPr wrap="none" rtlCol="0">
                  <a:spAutoFit/>
                </a:bodyPr>
                <a:lstStyle/>
                <a:p>
                  <a:r>
                    <a:rPr lang="fr-FR" sz="2000" b="1" dirty="0"/>
                    <a:t>15 minutes</a:t>
                  </a:r>
                </a:p>
              </p:txBody>
            </p:sp>
          </p:grpSp>
        </p:grpSp>
        <p:sp>
          <p:nvSpPr>
            <p:cNvPr id="27" name="ZoneTexte 26"/>
            <p:cNvSpPr txBox="1"/>
            <p:nvPr/>
          </p:nvSpPr>
          <p:spPr>
            <a:xfrm>
              <a:off x="208648" y="2791443"/>
              <a:ext cx="1840697" cy="1200329"/>
            </a:xfrm>
            <a:prstGeom prst="rect">
              <a:avLst/>
            </a:prstGeom>
            <a:noFill/>
          </p:spPr>
          <p:txBody>
            <a:bodyPr wrap="square" rtlCol="0">
              <a:spAutoFit/>
            </a:bodyPr>
            <a:lstStyle/>
            <a:p>
              <a:pPr algn="ctr"/>
              <a:r>
                <a:rPr lang="fr-FR" b="1" dirty="0"/>
                <a:t>Exercices de mobilisation et exercices cardio</a:t>
              </a:r>
            </a:p>
          </p:txBody>
        </p:sp>
      </p:grpSp>
      <p:pic>
        <p:nvPicPr>
          <p:cNvPr id="41" name="Picture 2" descr="C:\Users\romain\OneDrive\OptiMouv\Congres\Image\Fente_ro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1" y="1594878"/>
            <a:ext cx="1137219" cy="173958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romain\OneDrive\OptiMouv\Congres\Image\IMG_33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15"/>
          <a:stretch/>
        </p:blipFill>
        <p:spPr bwMode="auto">
          <a:xfrm rot="5400000">
            <a:off x="4597699" y="1752325"/>
            <a:ext cx="1844474" cy="131980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romain\OneDrive\OptiMouv\Congres\Image\IMG_33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06942" y="3816309"/>
            <a:ext cx="1703078" cy="12773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Users\romain\OneDrive\OptiMouv\Congres\Image\IMG_33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68144" y="3834342"/>
            <a:ext cx="1703499" cy="12408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Users\romain\OneDrive\OptiMouv\Congres\Image\Rotations_buste_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078141" y="1815129"/>
            <a:ext cx="1762003" cy="1321502"/>
          </a:xfrm>
          <a:prstGeom prst="rect">
            <a:avLst/>
          </a:prstGeom>
          <a:noFill/>
          <a:extLst>
            <a:ext uri="{909E8E84-426E-40DD-AFC4-6F175D3DCCD1}">
              <a14:hiddenFill xmlns:a14="http://schemas.microsoft.com/office/drawing/2010/main">
                <a:solidFill>
                  <a:srgbClr val="FFFFFF"/>
                </a:solidFill>
              </a14:hiddenFill>
            </a:ext>
          </a:extLst>
        </p:spPr>
      </p:pic>
      <p:sp>
        <p:nvSpPr>
          <p:cNvPr id="46"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Echauffements</a:t>
            </a:r>
          </a:p>
        </p:txBody>
      </p:sp>
    </p:spTree>
    <p:extLst>
      <p:ext uri="{BB962C8B-B14F-4D97-AF65-F5344CB8AC3E}">
        <p14:creationId xmlns:p14="http://schemas.microsoft.com/office/powerpoint/2010/main" val="1595437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8966" y="2065380"/>
            <a:ext cx="4032450" cy="3759769"/>
            <a:chOff x="179511" y="2290505"/>
            <a:chExt cx="4032450" cy="3759769"/>
          </a:xfrm>
        </p:grpSpPr>
        <p:grpSp>
          <p:nvGrpSpPr>
            <p:cNvPr id="5" name="Groupe 4"/>
            <p:cNvGrpSpPr/>
            <p:nvPr/>
          </p:nvGrpSpPr>
          <p:grpSpPr>
            <a:xfrm>
              <a:off x="179511" y="2290505"/>
              <a:ext cx="4032450" cy="3759769"/>
              <a:chOff x="454234" y="2473747"/>
              <a:chExt cx="4032450" cy="3759769"/>
            </a:xfrm>
          </p:grpSpPr>
          <p:grpSp>
            <p:nvGrpSpPr>
              <p:cNvPr id="7" name="Groupe 6"/>
              <p:cNvGrpSpPr/>
              <p:nvPr/>
            </p:nvGrpSpPr>
            <p:grpSpPr>
              <a:xfrm>
                <a:off x="454234" y="2473747"/>
                <a:ext cx="1944217" cy="1710284"/>
                <a:chOff x="-235341" y="1358676"/>
                <a:chExt cx="2520283" cy="2210504"/>
              </a:xfrm>
            </p:grpSpPr>
            <p:sp>
              <p:nvSpPr>
                <p:cNvPr id="18" name="Rectangle à coins arrondis 17"/>
                <p:cNvSpPr/>
                <p:nvPr/>
              </p:nvSpPr>
              <p:spPr>
                <a:xfrm>
                  <a:off x="-235341" y="1484784"/>
                  <a:ext cx="2520283" cy="2084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235341" y="1358676"/>
                  <a:ext cx="2520281" cy="567679"/>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Type</a:t>
                  </a:r>
                </a:p>
              </p:txBody>
            </p:sp>
          </p:grpSp>
          <p:grpSp>
            <p:nvGrpSpPr>
              <p:cNvPr id="8" name="Groupe 7"/>
              <p:cNvGrpSpPr/>
              <p:nvPr/>
            </p:nvGrpSpPr>
            <p:grpSpPr>
              <a:xfrm>
                <a:off x="1513071" y="4523244"/>
                <a:ext cx="1944217" cy="1710272"/>
                <a:chOff x="1128174" y="3432565"/>
                <a:chExt cx="1944217" cy="1710272"/>
              </a:xfrm>
            </p:grpSpPr>
            <p:grpSp>
              <p:nvGrpSpPr>
                <p:cNvPr id="14" name="Groupe 13"/>
                <p:cNvGrpSpPr/>
                <p:nvPr/>
              </p:nvGrpSpPr>
              <p:grpSpPr>
                <a:xfrm>
                  <a:off x="1128174" y="3432565"/>
                  <a:ext cx="1944217" cy="1710272"/>
                  <a:chOff x="-2313415" y="4007617"/>
                  <a:chExt cx="2520282" cy="2210493"/>
                </a:xfrm>
              </p:grpSpPr>
              <p:sp>
                <p:nvSpPr>
                  <p:cNvPr id="16" name="Rectangle à coins arrondis 15"/>
                  <p:cNvSpPr/>
                  <p:nvPr/>
                </p:nvSpPr>
                <p:spPr>
                  <a:xfrm>
                    <a:off x="-2313414" y="4133727"/>
                    <a:ext cx="2520281" cy="208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2313415" y="4007617"/>
                    <a:ext cx="2520281" cy="567679"/>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rPr>
                      <a:t>Frequency</a:t>
                    </a:r>
                    <a:endParaRPr lang="fr-FR" sz="2400" b="1" dirty="0">
                      <a:solidFill>
                        <a:schemeClr val="tx1"/>
                      </a:solidFill>
                    </a:endParaRPr>
                  </a:p>
                </p:txBody>
              </p:sp>
            </p:grpSp>
            <p:sp>
              <p:nvSpPr>
                <p:cNvPr id="15" name="ZoneTexte 14"/>
                <p:cNvSpPr txBox="1"/>
                <p:nvPr/>
              </p:nvSpPr>
              <p:spPr>
                <a:xfrm>
                  <a:off x="1237526" y="4134725"/>
                  <a:ext cx="1680268" cy="707886"/>
                </a:xfrm>
                <a:prstGeom prst="rect">
                  <a:avLst/>
                </a:prstGeom>
                <a:noFill/>
              </p:spPr>
              <p:txBody>
                <a:bodyPr wrap="none" rtlCol="0">
                  <a:spAutoFit/>
                </a:bodyPr>
                <a:lstStyle/>
                <a:p>
                  <a:pPr algn="ctr"/>
                  <a:r>
                    <a:rPr lang="fr-FR" sz="2000" b="1" dirty="0"/>
                    <a:t>2 fois / </a:t>
                  </a:r>
                  <a:r>
                    <a:rPr lang="fr-FR" sz="2000" b="1" dirty="0" err="1"/>
                    <a:t>sem</a:t>
                  </a:r>
                  <a:endParaRPr lang="fr-FR" sz="2000" b="1" dirty="0"/>
                </a:p>
                <a:p>
                  <a:pPr algn="ctr"/>
                  <a:r>
                    <a:rPr lang="fr-FR" sz="2000" b="1" dirty="0">
                      <a:solidFill>
                        <a:srgbClr val="FF0000"/>
                      </a:solidFill>
                    </a:rPr>
                    <a:t>et supervisé</a:t>
                  </a:r>
                </a:p>
              </p:txBody>
            </p:sp>
          </p:grpSp>
          <p:grpSp>
            <p:nvGrpSpPr>
              <p:cNvPr id="9" name="Groupe 8"/>
              <p:cNvGrpSpPr/>
              <p:nvPr/>
            </p:nvGrpSpPr>
            <p:grpSpPr>
              <a:xfrm>
                <a:off x="2542467" y="2473747"/>
                <a:ext cx="1944217" cy="1710284"/>
                <a:chOff x="2157570" y="1383068"/>
                <a:chExt cx="1944217" cy="1710284"/>
              </a:xfrm>
            </p:grpSpPr>
            <p:grpSp>
              <p:nvGrpSpPr>
                <p:cNvPr id="10" name="Groupe 9"/>
                <p:cNvGrpSpPr/>
                <p:nvPr/>
              </p:nvGrpSpPr>
              <p:grpSpPr>
                <a:xfrm>
                  <a:off x="2157570" y="1383068"/>
                  <a:ext cx="1944217" cy="1710284"/>
                  <a:chOff x="-4435819" y="1358676"/>
                  <a:chExt cx="2520282" cy="2210504"/>
                </a:xfrm>
              </p:grpSpPr>
              <p:sp>
                <p:nvSpPr>
                  <p:cNvPr id="12" name="Rectangle à coins arrondis 11"/>
                  <p:cNvSpPr/>
                  <p:nvPr/>
                </p:nvSpPr>
                <p:spPr>
                  <a:xfrm>
                    <a:off x="-4435819" y="1484784"/>
                    <a:ext cx="2520282" cy="2084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4435819" y="1358676"/>
                    <a:ext cx="2520281" cy="567679"/>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Durée</a:t>
                    </a:r>
                  </a:p>
                </p:txBody>
              </p:sp>
            </p:grpSp>
            <p:sp>
              <p:nvSpPr>
                <p:cNvPr id="11" name="ZoneTexte 10"/>
                <p:cNvSpPr txBox="1"/>
                <p:nvPr/>
              </p:nvSpPr>
              <p:spPr>
                <a:xfrm>
                  <a:off x="2368091" y="2263147"/>
                  <a:ext cx="1523174" cy="400110"/>
                </a:xfrm>
                <a:prstGeom prst="rect">
                  <a:avLst/>
                </a:prstGeom>
                <a:noFill/>
              </p:spPr>
              <p:txBody>
                <a:bodyPr wrap="none" rtlCol="0">
                  <a:spAutoFit/>
                </a:bodyPr>
                <a:lstStyle/>
                <a:p>
                  <a:r>
                    <a:rPr lang="fr-FR" sz="2000" b="1" dirty="0"/>
                    <a:t>45 minutes</a:t>
                  </a:r>
                </a:p>
              </p:txBody>
            </p:sp>
          </p:grpSp>
        </p:grpSp>
        <p:sp>
          <p:nvSpPr>
            <p:cNvPr id="6" name="ZoneTexte 5"/>
            <p:cNvSpPr txBox="1"/>
            <p:nvPr/>
          </p:nvSpPr>
          <p:spPr>
            <a:xfrm>
              <a:off x="260714" y="2908974"/>
              <a:ext cx="1840697" cy="923330"/>
            </a:xfrm>
            <a:prstGeom prst="rect">
              <a:avLst/>
            </a:prstGeom>
            <a:noFill/>
          </p:spPr>
          <p:txBody>
            <a:bodyPr wrap="square" rtlCol="0">
              <a:spAutoFit/>
            </a:bodyPr>
            <a:lstStyle/>
            <a:p>
              <a:pPr algn="ctr"/>
              <a:r>
                <a:rPr lang="fr-FR" b="1" dirty="0"/>
                <a:t>Renforcement musculaire et étirements</a:t>
              </a:r>
            </a:p>
          </p:txBody>
        </p:sp>
      </p:grpSp>
      <p:pic>
        <p:nvPicPr>
          <p:cNvPr id="20" name="Picture 8" descr="C:\Users\romain\OneDrive\OptiMouv\Congres\Image\Flexion_latérale_gym_ball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199992" y="2260741"/>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romain\OneDrive\OptiMouv\Congres\Image\Gainage_trois_appu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251831" y="2284934"/>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romain\OneDrive\OptiMouv\Congres\Image\Gainage_facial_gymball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840"/>
          <a:stretch/>
        </p:blipFill>
        <p:spPr bwMode="auto">
          <a:xfrm rot="5400000">
            <a:off x="6654661" y="4647765"/>
            <a:ext cx="181114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romain\OneDrive\OptiMouv\Congres\Image\Gainage dorsal gym ball_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536"/>
          <a:stretch/>
        </p:blipFill>
        <p:spPr bwMode="auto">
          <a:xfrm rot="5400000">
            <a:off x="4506008" y="4647764"/>
            <a:ext cx="1811140" cy="1800000"/>
          </a:xfrm>
          <a:prstGeom prst="rect">
            <a:avLst/>
          </a:prstGeom>
          <a:noFill/>
          <a:extLst>
            <a:ext uri="{909E8E84-426E-40DD-AFC4-6F175D3DCCD1}">
              <a14:hiddenFill xmlns:a14="http://schemas.microsoft.com/office/drawing/2010/main">
                <a:solidFill>
                  <a:srgbClr val="FFFFFF"/>
                </a:solidFill>
              </a14:hiddenFill>
            </a:ext>
          </a:extLst>
        </p:spPr>
      </p:pic>
      <p:sp>
        <p:nvSpPr>
          <p:cNvPr id="28" name="Titre 8"/>
          <p:cNvSpPr txBox="1">
            <a:spLocks/>
          </p:cNvSpPr>
          <p:nvPr/>
        </p:nvSpPr>
        <p:spPr>
          <a:xfrm>
            <a:off x="0" y="0"/>
            <a:ext cx="91440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Renforcement Musculaire</a:t>
            </a:r>
          </a:p>
        </p:txBody>
      </p:sp>
    </p:spTree>
    <p:extLst>
      <p:ext uri="{BB962C8B-B14F-4D97-AF65-F5344CB8AC3E}">
        <p14:creationId xmlns:p14="http://schemas.microsoft.com/office/powerpoint/2010/main" val="2889590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53720" y="1628800"/>
            <a:ext cx="6620723" cy="523220"/>
          </a:xfrm>
          <a:prstGeom prst="rect">
            <a:avLst/>
          </a:prstGeom>
          <a:noFill/>
        </p:spPr>
        <p:txBody>
          <a:bodyPr wrap="none" rtlCol="0">
            <a:spAutoFit/>
          </a:bodyPr>
          <a:lstStyle/>
          <a:p>
            <a:r>
              <a:rPr lang="fr-FR" sz="2800" b="1" u="sng" dirty="0"/>
              <a:t>Mc </a:t>
            </a:r>
            <a:r>
              <a:rPr lang="fr-FR" sz="2800" b="1" u="sng" dirty="0" err="1"/>
              <a:t>Crary</a:t>
            </a:r>
            <a:r>
              <a:rPr lang="fr-FR" sz="2800" b="1" u="sng" dirty="0"/>
              <a:t> et al. 2015 et Silva et al.2018</a:t>
            </a:r>
          </a:p>
        </p:txBody>
      </p:sp>
      <p:pic>
        <p:nvPicPr>
          <p:cNvPr id="7" name="Picture 2" descr="C:\Users\romain\Pictures\Mbesup_bac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200"/>
          <a:stretch/>
        </p:blipFill>
        <p:spPr bwMode="auto">
          <a:xfrm>
            <a:off x="414492" y="2420888"/>
            <a:ext cx="2086698" cy="3011787"/>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p:cNvSpPr/>
          <p:nvPr/>
        </p:nvSpPr>
        <p:spPr>
          <a:xfrm>
            <a:off x="1793151" y="3573016"/>
            <a:ext cx="864096" cy="208823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a:stCxn id="10" idx="6"/>
            <a:endCxn id="15" idx="1"/>
          </p:cNvCxnSpPr>
          <p:nvPr/>
        </p:nvCxnSpPr>
        <p:spPr>
          <a:xfrm flipV="1">
            <a:off x="2657247" y="3212976"/>
            <a:ext cx="1554713" cy="1404156"/>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355976" y="2420888"/>
            <a:ext cx="4254691" cy="1631216"/>
          </a:xfrm>
          <a:prstGeom prst="rect">
            <a:avLst/>
          </a:prstGeom>
          <a:noFill/>
        </p:spPr>
        <p:txBody>
          <a:bodyPr wrap="none" rtlCol="0">
            <a:spAutoFit/>
          </a:bodyPr>
          <a:lstStyle/>
          <a:p>
            <a:r>
              <a:rPr lang="fr-FR" sz="2000" b="1" dirty="0"/>
              <a:t>Effets positifs sur la performance</a:t>
            </a:r>
          </a:p>
          <a:p>
            <a:pPr marL="342900" indent="-342900">
              <a:buFontTx/>
              <a:buChar char="-"/>
            </a:pPr>
            <a:r>
              <a:rPr lang="fr-FR" sz="2000" dirty="0"/>
              <a:t>Force</a:t>
            </a:r>
          </a:p>
          <a:p>
            <a:pPr marL="342900" indent="-342900">
              <a:buFontTx/>
              <a:buChar char="-"/>
            </a:pPr>
            <a:r>
              <a:rPr lang="fr-FR" sz="2000" dirty="0"/>
              <a:t>Endurance</a:t>
            </a:r>
          </a:p>
          <a:p>
            <a:pPr marL="342900" indent="-342900">
              <a:buFontTx/>
              <a:buChar char="-"/>
            </a:pPr>
            <a:r>
              <a:rPr lang="fr-FR" sz="2000" dirty="0"/>
              <a:t>Souplesse</a:t>
            </a:r>
          </a:p>
          <a:p>
            <a:pPr marL="342900" indent="-342900">
              <a:buFontTx/>
              <a:buChar char="-"/>
            </a:pPr>
            <a:r>
              <a:rPr lang="fr-FR" sz="2000" dirty="0"/>
              <a:t>Courbatures</a:t>
            </a:r>
          </a:p>
        </p:txBody>
      </p:sp>
      <p:sp>
        <p:nvSpPr>
          <p:cNvPr id="15" name="Rectangle 14"/>
          <p:cNvSpPr/>
          <p:nvPr/>
        </p:nvSpPr>
        <p:spPr>
          <a:xfrm>
            <a:off x="4211960" y="2276872"/>
            <a:ext cx="4824536" cy="18722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3334415" y="4437112"/>
            <a:ext cx="5739072" cy="1384995"/>
          </a:xfrm>
          <a:prstGeom prst="rect">
            <a:avLst/>
          </a:prstGeom>
          <a:noFill/>
        </p:spPr>
        <p:txBody>
          <a:bodyPr wrap="none" rtlCol="0">
            <a:spAutoFit/>
          </a:bodyPr>
          <a:lstStyle/>
          <a:p>
            <a:pPr algn="ctr"/>
            <a:r>
              <a:rPr lang="fr-FR" sz="2800" b="1" dirty="0">
                <a:solidFill>
                  <a:srgbClr val="FF0000"/>
                </a:solidFill>
              </a:rPr>
              <a:t>Echauffements dynamiques</a:t>
            </a:r>
          </a:p>
          <a:p>
            <a:pPr algn="ctr"/>
            <a:r>
              <a:rPr lang="fr-FR" sz="2800" b="1" dirty="0">
                <a:solidFill>
                  <a:srgbClr val="FF0000"/>
                </a:solidFill>
              </a:rPr>
              <a:t>Environ 1 minute/échauffements</a:t>
            </a:r>
          </a:p>
          <a:p>
            <a:pPr algn="ctr"/>
            <a:r>
              <a:rPr lang="fr-FR" sz="2800" b="1" dirty="0">
                <a:solidFill>
                  <a:srgbClr val="FF0000"/>
                </a:solidFill>
              </a:rPr>
              <a:t>15 minutes = durée optimale</a:t>
            </a:r>
          </a:p>
        </p:txBody>
      </p:sp>
      <p:sp>
        <p:nvSpPr>
          <p:cNvPr id="18" name="Rectangle 17"/>
          <p:cNvSpPr/>
          <p:nvPr/>
        </p:nvSpPr>
        <p:spPr>
          <a:xfrm>
            <a:off x="330948" y="6297395"/>
            <a:ext cx="8352928" cy="400110"/>
          </a:xfrm>
          <a:prstGeom prst="rect">
            <a:avLst/>
          </a:prstGeom>
        </p:spPr>
        <p:txBody>
          <a:bodyPr wrap="square">
            <a:spAutoFit/>
          </a:bodyPr>
          <a:lstStyle/>
          <a:p>
            <a:r>
              <a:rPr lang="en-US" sz="1000" b="1" dirty="0"/>
              <a:t>Silva, L. </a:t>
            </a:r>
            <a:r>
              <a:rPr lang="en-US" sz="1000" dirty="0"/>
              <a:t>M., Neiva, H. P., Marques, M. C., </a:t>
            </a:r>
            <a:r>
              <a:rPr lang="en-US" sz="1000" dirty="0" err="1"/>
              <a:t>Izquierdo</a:t>
            </a:r>
            <a:r>
              <a:rPr lang="en-US" sz="1000" dirty="0"/>
              <a:t>, M., &amp; </a:t>
            </a:r>
            <a:r>
              <a:rPr lang="en-US" sz="1000" dirty="0" err="1"/>
              <a:t>Marinho</a:t>
            </a:r>
            <a:r>
              <a:rPr lang="en-US" sz="1000" dirty="0"/>
              <a:t>, D. A. (2018). Effects of warm-up, post-warm-up, and re-warm-up strategies on explosive efforts in team sports: A systematic review. </a:t>
            </a:r>
            <a:r>
              <a:rPr lang="en-US" sz="1000" i="1" dirty="0"/>
              <a:t>Sports Medicine</a:t>
            </a:r>
            <a:r>
              <a:rPr lang="en-US" sz="1000" dirty="0"/>
              <a:t>, </a:t>
            </a:r>
            <a:r>
              <a:rPr lang="en-US" sz="1000" i="1" dirty="0"/>
              <a:t>48</a:t>
            </a:r>
            <a:r>
              <a:rPr lang="en-US" sz="1000" dirty="0"/>
              <a:t>(10), 2285-2299.</a:t>
            </a:r>
            <a:endParaRPr lang="fr-FR" sz="1000" dirty="0"/>
          </a:p>
        </p:txBody>
      </p:sp>
      <p:sp>
        <p:nvSpPr>
          <p:cNvPr id="16"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144256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TMS, comment les prévenir?</a:t>
            </a: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54</a:t>
            </a:fld>
            <a:endParaRPr lang="fr-FR"/>
          </a:p>
        </p:txBody>
      </p:sp>
      <p:sp>
        <p:nvSpPr>
          <p:cNvPr id="7" name="Espace réservé du contenu 1"/>
          <p:cNvSpPr txBox="1">
            <a:spLocks/>
          </p:cNvSpPr>
          <p:nvPr/>
        </p:nvSpPr>
        <p:spPr>
          <a:xfrm>
            <a:off x="457200" y="148132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lgn="ctr">
              <a:buFont typeface="Arial" panose="020B0604020202020204" pitchFamily="34" charset="0"/>
              <a:buNone/>
            </a:pPr>
            <a:r>
              <a:rPr lang="fr-FR" sz="4000" b="1" dirty="0"/>
              <a:t>Activité Physique OUI mais..</a:t>
            </a:r>
          </a:p>
          <a:p>
            <a:pPr marL="109728" indent="0" algn="ctr">
              <a:buFont typeface="Arial" panose="020B0604020202020204" pitchFamily="34" charset="0"/>
              <a:buNone/>
            </a:pPr>
            <a:r>
              <a:rPr lang="fr-FR" b="1" dirty="0"/>
              <a:t>…Laquelle ? Où ? Comment ?</a:t>
            </a:r>
          </a:p>
        </p:txBody>
      </p:sp>
      <p:pic>
        <p:nvPicPr>
          <p:cNvPr id="8" name="Picture 2" descr="http://www.google.fr/url?source=imglanding&amp;ct=img&amp;q=http://www.docvadis.fr/denis-lefort/content/default/je_reprends_une_activite_physique_apres_un_infarctus/fr/data/document_content_1297417064624Original.jpg&amp;sa=X&amp;ei=MLFgVe-0O8O5UZObg-AF&amp;ved=0CAkQ8wc&amp;usg=AFQjCNFilrwivysazmi0W3nczZv--Tsw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924944"/>
            <a:ext cx="4752528" cy="35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23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55</a:t>
            </a:fld>
            <a:endParaRPr lang="fr-FR"/>
          </a:p>
        </p:txBody>
      </p:sp>
      <p:pic>
        <p:nvPicPr>
          <p:cNvPr id="5122" name="Picture 2" descr="RÃ©sultat de recherche d'images pour &quot;atteintes Ã  la santÃ©&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520"/>
          <a:stretch/>
        </p:blipFill>
        <p:spPr bwMode="auto">
          <a:xfrm>
            <a:off x="1533525" y="1772816"/>
            <a:ext cx="6076950" cy="4310608"/>
          </a:xfrm>
          <a:prstGeom prst="rect">
            <a:avLst/>
          </a:prstGeom>
          <a:noFill/>
          <a:extLst>
            <a:ext uri="{909E8E84-426E-40DD-AFC4-6F175D3DCCD1}">
              <a14:hiddenFill xmlns:a14="http://schemas.microsoft.com/office/drawing/2010/main">
                <a:solidFill>
                  <a:srgbClr val="FFFFFF"/>
                </a:solidFill>
              </a14:hiddenFill>
            </a:ext>
          </a:extLst>
        </p:spPr>
      </p:pic>
      <p:sp>
        <p:nvSpPr>
          <p:cNvPr id="6"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Facteurs de Risque</a:t>
            </a:r>
          </a:p>
        </p:txBody>
      </p:sp>
    </p:spTree>
    <p:extLst>
      <p:ext uri="{BB962C8B-B14F-4D97-AF65-F5344CB8AC3E}">
        <p14:creationId xmlns:p14="http://schemas.microsoft.com/office/powerpoint/2010/main" val="3822740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BF1CF5-3154-4E4C-8420-566FF14266A5}" type="slidenum">
              <a:rPr lang="fr-FR" smtClean="0"/>
              <a:pPr/>
              <a:t>56</a:t>
            </a:fld>
            <a:endParaRPr lang="fr-FR"/>
          </a:p>
        </p:txBody>
      </p:sp>
    </p:spTree>
    <p:extLst>
      <p:ext uri="{BB962C8B-B14F-4D97-AF65-F5344CB8AC3E}">
        <p14:creationId xmlns:p14="http://schemas.microsoft.com/office/powerpoint/2010/main" val="570168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BF96509-41B6-40ED-92F2-34ED8E59C8E0}" type="slidenum">
              <a:rPr lang="fr-FR" smtClean="0">
                <a:solidFill>
                  <a:prstClr val="black">
                    <a:tint val="75000"/>
                  </a:prstClr>
                </a:solidFill>
              </a:rPr>
              <a:pPr/>
              <a:t>57</a:t>
            </a:fld>
            <a:endParaRPr lang="fr-FR" dirty="0">
              <a:solidFill>
                <a:prstClr val="black">
                  <a:tint val="75000"/>
                </a:prstClr>
              </a:solidFill>
            </a:endParaRPr>
          </a:p>
        </p:txBody>
      </p:sp>
      <p:pic>
        <p:nvPicPr>
          <p:cNvPr id="6" name="Picture 3" descr="C:\Users\romai\OneDrive\OptiMouv\Logo\Logo Orange et fo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124" y="97974"/>
            <a:ext cx="1332148" cy="941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5536" y="1340768"/>
            <a:ext cx="8208912" cy="1200329"/>
          </a:xfrm>
          <a:prstGeom prst="rect">
            <a:avLst/>
          </a:prstGeom>
        </p:spPr>
        <p:txBody>
          <a:bodyPr wrap="square">
            <a:spAutoFit/>
          </a:bodyPr>
          <a:lstStyle/>
          <a:p>
            <a:pPr algn="just"/>
            <a:r>
              <a:rPr lang="fr-FR" b="1" dirty="0">
                <a:solidFill>
                  <a:prstClr val="black"/>
                </a:solidFill>
              </a:rPr>
              <a:t>1. Réaliser un état des lieux de la littérature scientifique concernant les effets de programmes d’échauffement  mis en œuvre sur le lieu de travail pour prévenir la survenue ou limiter l’aggravation des TMS dans le milieu professionnel. </a:t>
            </a:r>
          </a:p>
        </p:txBody>
      </p:sp>
      <p:sp>
        <p:nvSpPr>
          <p:cNvPr id="8" name="Rectangle 7"/>
          <p:cNvSpPr/>
          <p:nvPr/>
        </p:nvSpPr>
        <p:spPr>
          <a:xfrm>
            <a:off x="395536" y="2780928"/>
            <a:ext cx="8208912" cy="923330"/>
          </a:xfrm>
          <a:prstGeom prst="rect">
            <a:avLst/>
          </a:prstGeom>
        </p:spPr>
        <p:txBody>
          <a:bodyPr wrap="square">
            <a:spAutoFit/>
          </a:bodyPr>
          <a:lstStyle/>
          <a:p>
            <a:pPr algn="just"/>
            <a:r>
              <a:rPr lang="fr-FR" b="1" dirty="0">
                <a:solidFill>
                  <a:prstClr val="black"/>
                </a:solidFill>
              </a:rPr>
              <a:t>2. Concevoir, mettre en œuvre et évaluer l’effet de programmes d’échauffement destinés à prévenir ou limiter l’aggravation de TMS dans le secteur viti-vinicole.</a:t>
            </a:r>
          </a:p>
        </p:txBody>
      </p:sp>
      <p:sp>
        <p:nvSpPr>
          <p:cNvPr id="9" name="Rectangle 8"/>
          <p:cNvSpPr/>
          <p:nvPr/>
        </p:nvSpPr>
        <p:spPr>
          <a:xfrm>
            <a:off x="395536" y="3945830"/>
            <a:ext cx="8208912" cy="923330"/>
          </a:xfrm>
          <a:prstGeom prst="rect">
            <a:avLst/>
          </a:prstGeom>
        </p:spPr>
        <p:txBody>
          <a:bodyPr wrap="square">
            <a:spAutoFit/>
          </a:bodyPr>
          <a:lstStyle/>
          <a:p>
            <a:pPr algn="just"/>
            <a:r>
              <a:rPr lang="fr-FR" b="1" dirty="0">
                <a:solidFill>
                  <a:prstClr val="black"/>
                </a:solidFill>
              </a:rPr>
              <a:t>3. Valoriser les résultats par des communications scientifiques et la rédaction de programmes de formation destinés à prévenir les TMS dans le secteur viti-vinicole</a:t>
            </a:r>
          </a:p>
        </p:txBody>
      </p:sp>
      <p:sp>
        <p:nvSpPr>
          <p:cNvPr id="10" name="Rectangle 9"/>
          <p:cNvSpPr/>
          <p:nvPr/>
        </p:nvSpPr>
        <p:spPr>
          <a:xfrm>
            <a:off x="395536" y="5157192"/>
            <a:ext cx="8208912" cy="1200329"/>
          </a:xfrm>
          <a:prstGeom prst="rect">
            <a:avLst/>
          </a:prstGeom>
        </p:spPr>
        <p:txBody>
          <a:bodyPr wrap="square">
            <a:spAutoFit/>
          </a:bodyPr>
          <a:lstStyle/>
          <a:p>
            <a:pPr algn="just"/>
            <a:r>
              <a:rPr lang="fr-FR" b="1" dirty="0">
                <a:solidFill>
                  <a:prstClr val="black"/>
                </a:solidFill>
              </a:rPr>
              <a:t>4. Permettre de (1) de construire/adapter des programmes et des contenus de formation à destination des salariés viti-vinicoles et (2) de mettre en œuvre des programmes de formation en interne pour les nouveaux salariés d’Opti’Mouv</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9095"/>
            <a:ext cx="1259632" cy="990778"/>
          </a:xfrm>
          <a:prstGeom prst="rect">
            <a:avLst/>
          </a:prstGeom>
        </p:spPr>
      </p:pic>
      <p:grpSp>
        <p:nvGrpSpPr>
          <p:cNvPr id="3" name="Groupe 2"/>
          <p:cNvGrpSpPr/>
          <p:nvPr/>
        </p:nvGrpSpPr>
        <p:grpSpPr>
          <a:xfrm>
            <a:off x="-39279" y="-43438"/>
            <a:ext cx="9221922" cy="6901438"/>
            <a:chOff x="-39279" y="-43438"/>
            <a:chExt cx="9221922" cy="6901438"/>
          </a:xfrm>
        </p:grpSpPr>
        <p:grpSp>
          <p:nvGrpSpPr>
            <p:cNvPr id="12" name="Groupe 11"/>
            <p:cNvGrpSpPr/>
            <p:nvPr/>
          </p:nvGrpSpPr>
          <p:grpSpPr>
            <a:xfrm>
              <a:off x="-16952" y="6713983"/>
              <a:ext cx="9199595" cy="144017"/>
              <a:chOff x="-16952" y="6713983"/>
              <a:chExt cx="9199595" cy="144017"/>
            </a:xfrm>
          </p:grpSpPr>
          <p:sp>
            <p:nvSpPr>
              <p:cNvPr id="13" name="Titre 1"/>
              <p:cNvSpPr txBox="1">
                <a:spLocks/>
              </p:cNvSpPr>
              <p:nvPr/>
            </p:nvSpPr>
            <p:spPr>
              <a:xfrm>
                <a:off x="-16952" y="6713983"/>
                <a:ext cx="9180512" cy="144017"/>
              </a:xfrm>
              <a:prstGeom prst="rect">
                <a:avLst/>
              </a:prstGeom>
              <a:solidFill>
                <a:schemeClr val="accent6"/>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rgbClr val="1F497D">
                      <a:lumMod val="75000"/>
                    </a:srgbClr>
                  </a:solidFill>
                  <a:latin typeface="Cera PROModern Medium" pitchFamily="2" charset="0"/>
                </a:endParaRPr>
              </a:p>
            </p:txBody>
          </p:sp>
          <p:cxnSp>
            <p:nvCxnSpPr>
              <p:cNvPr id="14" name="Connecteur droit 13"/>
              <p:cNvCxnSpPr/>
              <p:nvPr/>
            </p:nvCxnSpPr>
            <p:spPr>
              <a:xfrm>
                <a:off x="-16952" y="6713983"/>
                <a:ext cx="9199595" cy="0"/>
              </a:xfrm>
              <a:prstGeom prst="line">
                <a:avLst/>
              </a:prstGeom>
              <a:ln/>
            </p:spPr>
            <p:style>
              <a:lnRef idx="2">
                <a:schemeClr val="dk1"/>
              </a:lnRef>
              <a:fillRef idx="0">
                <a:schemeClr val="dk1"/>
              </a:fillRef>
              <a:effectRef idx="1">
                <a:schemeClr val="dk1"/>
              </a:effectRef>
              <a:fontRef idx="minor">
                <a:schemeClr val="tx1"/>
              </a:fontRef>
            </p:style>
          </p:cxnSp>
        </p:grpSp>
        <p:grpSp>
          <p:nvGrpSpPr>
            <p:cNvPr id="2" name="Groupe 1"/>
            <p:cNvGrpSpPr/>
            <p:nvPr/>
          </p:nvGrpSpPr>
          <p:grpSpPr>
            <a:xfrm>
              <a:off x="-39279" y="-43438"/>
              <a:ext cx="9221922" cy="1173810"/>
              <a:chOff x="-39279" y="-43438"/>
              <a:chExt cx="9221922" cy="1173810"/>
            </a:xfrm>
          </p:grpSpPr>
          <p:sp>
            <p:nvSpPr>
              <p:cNvPr id="5" name="Titre 1"/>
              <p:cNvSpPr txBox="1">
                <a:spLocks/>
              </p:cNvSpPr>
              <p:nvPr/>
            </p:nvSpPr>
            <p:spPr>
              <a:xfrm>
                <a:off x="-36512" y="-27385"/>
                <a:ext cx="9180512" cy="1152129"/>
              </a:xfrm>
              <a:prstGeom prst="rect">
                <a:avLst/>
              </a:prstGeom>
              <a:solidFill>
                <a:schemeClr val="accent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prstClr val="white"/>
                    </a:solidFill>
                    <a:latin typeface="Cera PROModern Medium" pitchFamily="2" charset="0"/>
                  </a:rPr>
                  <a:t> </a:t>
                </a:r>
              </a:p>
            </p:txBody>
          </p:sp>
          <p:pic>
            <p:nvPicPr>
              <p:cNvPr id="15" name="Picture 3" descr="C:\Users\romai\OneDrive\OptiMouv\Logo\Logo Orange et fo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437" y="-36404"/>
                <a:ext cx="1624206" cy="11484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79" y="-43438"/>
                <a:ext cx="1485175" cy="1168182"/>
              </a:xfrm>
              <a:prstGeom prst="rect">
                <a:avLst/>
              </a:prstGeom>
            </p:spPr>
          </p:pic>
          <p:cxnSp>
            <p:nvCxnSpPr>
              <p:cNvPr id="17" name="Connecteur droit 16"/>
              <p:cNvCxnSpPr/>
              <p:nvPr/>
            </p:nvCxnSpPr>
            <p:spPr>
              <a:xfrm>
                <a:off x="-36512" y="1130372"/>
                <a:ext cx="9199595" cy="0"/>
              </a:xfrm>
              <a:prstGeom prst="line">
                <a:avLst/>
              </a:prstGeom>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4192741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6</a:t>
            </a:fld>
            <a:endParaRPr lang="fr-FR"/>
          </a:p>
        </p:txBody>
      </p:sp>
      <p:sp>
        <p:nvSpPr>
          <p:cNvPr id="6" name="AutoShape 3" descr="Résultat de recherche d'images pour &quot;tour de table&quot;">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035" y="1412776"/>
            <a:ext cx="29051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2795409" y="3185879"/>
            <a:ext cx="3384376" cy="646331"/>
          </a:xfrm>
          <a:prstGeom prst="rect">
            <a:avLst/>
          </a:prstGeom>
          <a:noFill/>
        </p:spPr>
        <p:txBody>
          <a:bodyPr wrap="square" rtlCol="0">
            <a:spAutoFit/>
          </a:bodyPr>
          <a:lstStyle/>
          <a:p>
            <a:pPr algn="ctr"/>
            <a:r>
              <a:rPr lang="fr-FR" sz="3600" dirty="0"/>
              <a:t>2 équipes</a:t>
            </a:r>
          </a:p>
        </p:txBody>
      </p:sp>
      <p:sp>
        <p:nvSpPr>
          <p:cNvPr id="16" name="ZoneTexte 15"/>
          <p:cNvSpPr txBox="1"/>
          <p:nvPr/>
        </p:nvSpPr>
        <p:spPr>
          <a:xfrm>
            <a:off x="447434" y="3948541"/>
            <a:ext cx="8080326" cy="646331"/>
          </a:xfrm>
          <a:prstGeom prst="rect">
            <a:avLst/>
          </a:prstGeom>
          <a:noFill/>
        </p:spPr>
        <p:txBody>
          <a:bodyPr wrap="square" rtlCol="0">
            <a:spAutoFit/>
          </a:bodyPr>
          <a:lstStyle/>
          <a:p>
            <a:pPr algn="ctr"/>
            <a:r>
              <a:rPr lang="fr-FR" sz="3600" dirty="0"/>
              <a:t>Des mots à faire deviner en 45 secondes</a:t>
            </a:r>
          </a:p>
        </p:txBody>
      </p:sp>
      <p:sp>
        <p:nvSpPr>
          <p:cNvPr id="18" name="ZoneTexte 17"/>
          <p:cNvSpPr txBox="1"/>
          <p:nvPr/>
        </p:nvSpPr>
        <p:spPr>
          <a:xfrm>
            <a:off x="1506289" y="4797152"/>
            <a:ext cx="6169079" cy="646331"/>
          </a:xfrm>
          <a:prstGeom prst="rect">
            <a:avLst/>
          </a:prstGeom>
          <a:noFill/>
        </p:spPr>
        <p:txBody>
          <a:bodyPr wrap="square" rtlCol="0">
            <a:spAutoFit/>
          </a:bodyPr>
          <a:lstStyle/>
          <a:p>
            <a:pPr algn="ctr"/>
            <a:r>
              <a:rPr lang="fr-FR" sz="3600" dirty="0"/>
              <a:t>Un seul gagnant…</a:t>
            </a:r>
          </a:p>
        </p:txBody>
      </p:sp>
      <p:sp>
        <p:nvSpPr>
          <p:cNvPr id="11"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Jeu</a:t>
            </a:r>
          </a:p>
        </p:txBody>
      </p:sp>
    </p:spTree>
    <p:extLst>
      <p:ext uri="{BB962C8B-B14F-4D97-AF65-F5344CB8AC3E}">
        <p14:creationId xmlns:p14="http://schemas.microsoft.com/office/powerpoint/2010/main" val="394817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21000" r="-1000"/>
          </a:stretch>
        </a:blip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7</a:t>
            </a:fld>
            <a:endParaRPr lang="fr-FR"/>
          </a:p>
        </p:txBody>
      </p:sp>
      <p:pic>
        <p:nvPicPr>
          <p:cNvPr id="15"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8917" y="110560"/>
            <a:ext cx="5400600" cy="6410469"/>
          </a:xfrm>
          <a:prstGeom prst="rect">
            <a:avLst/>
          </a:prstGeom>
          <a:noFill/>
          <a:extLst>
            <a:ext uri="{909E8E84-426E-40DD-AFC4-6F175D3DCCD1}">
              <a14:hiddenFill xmlns:a14="http://schemas.microsoft.com/office/drawing/2010/main">
                <a:solidFill>
                  <a:srgbClr val="FFFFFF"/>
                </a:solidFill>
              </a14:hiddenFill>
            </a:ext>
          </a:extLst>
        </p:spPr>
      </p:pic>
      <p:sp>
        <p:nvSpPr>
          <p:cNvPr id="11" name="Accolade fermante 10"/>
          <p:cNvSpPr/>
          <p:nvPr/>
        </p:nvSpPr>
        <p:spPr>
          <a:xfrm>
            <a:off x="6600653" y="116632"/>
            <a:ext cx="576064" cy="14401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7" name="Accolade fermante 16"/>
          <p:cNvSpPr/>
          <p:nvPr/>
        </p:nvSpPr>
        <p:spPr>
          <a:xfrm>
            <a:off x="6571519" y="1562231"/>
            <a:ext cx="576064" cy="21602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8" name="Accolade fermante 17"/>
          <p:cNvSpPr/>
          <p:nvPr/>
        </p:nvSpPr>
        <p:spPr>
          <a:xfrm>
            <a:off x="6600653" y="3722471"/>
            <a:ext cx="576064" cy="14401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2" name="ZoneTexte 11"/>
          <p:cNvSpPr txBox="1"/>
          <p:nvPr/>
        </p:nvSpPr>
        <p:spPr>
          <a:xfrm>
            <a:off x="7276256" y="652046"/>
            <a:ext cx="1433341" cy="369332"/>
          </a:xfrm>
          <a:prstGeom prst="rect">
            <a:avLst/>
          </a:prstGeom>
          <a:noFill/>
        </p:spPr>
        <p:txBody>
          <a:bodyPr wrap="none" rtlCol="0">
            <a:spAutoFit/>
          </a:bodyPr>
          <a:lstStyle/>
          <a:p>
            <a:r>
              <a:rPr lang="fr-FR" b="1" dirty="0"/>
              <a:t>COURBURE 1</a:t>
            </a:r>
          </a:p>
        </p:txBody>
      </p:sp>
      <p:sp>
        <p:nvSpPr>
          <p:cNvPr id="20" name="ZoneTexte 19"/>
          <p:cNvSpPr txBox="1"/>
          <p:nvPr/>
        </p:nvSpPr>
        <p:spPr>
          <a:xfrm>
            <a:off x="7308304" y="2457685"/>
            <a:ext cx="1433341" cy="369332"/>
          </a:xfrm>
          <a:prstGeom prst="rect">
            <a:avLst/>
          </a:prstGeom>
          <a:noFill/>
        </p:spPr>
        <p:txBody>
          <a:bodyPr wrap="none" rtlCol="0">
            <a:spAutoFit/>
          </a:bodyPr>
          <a:lstStyle/>
          <a:p>
            <a:r>
              <a:rPr lang="fr-FR" b="1" dirty="0"/>
              <a:t>COURBURE 2</a:t>
            </a:r>
          </a:p>
        </p:txBody>
      </p:sp>
      <p:sp>
        <p:nvSpPr>
          <p:cNvPr id="21" name="ZoneTexte 20"/>
          <p:cNvSpPr txBox="1"/>
          <p:nvPr/>
        </p:nvSpPr>
        <p:spPr>
          <a:xfrm>
            <a:off x="7308304" y="4257885"/>
            <a:ext cx="1713931" cy="523220"/>
          </a:xfrm>
          <a:prstGeom prst="rect">
            <a:avLst/>
          </a:prstGeom>
          <a:noFill/>
        </p:spPr>
        <p:txBody>
          <a:bodyPr wrap="none" rtlCol="0">
            <a:spAutoFit/>
          </a:bodyPr>
          <a:lstStyle/>
          <a:p>
            <a:r>
              <a:rPr lang="fr-FR" b="1" dirty="0"/>
              <a:t>COURBURE 3</a:t>
            </a:r>
          </a:p>
          <a:p>
            <a:r>
              <a:rPr lang="fr-FR" sz="1000" b="1" dirty="0"/>
              <a:t>Apparait vers l’âge de 10 ans</a:t>
            </a:r>
          </a:p>
        </p:txBody>
      </p:sp>
      <p:sp>
        <p:nvSpPr>
          <p:cNvPr id="6" name="Rectangle 5"/>
          <p:cNvSpPr/>
          <p:nvPr/>
        </p:nvSpPr>
        <p:spPr>
          <a:xfrm>
            <a:off x="1043608" y="110560"/>
            <a:ext cx="3528392" cy="6410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92205" y="836712"/>
            <a:ext cx="4451803" cy="1323439"/>
          </a:xfrm>
          <a:prstGeom prst="rect">
            <a:avLst/>
          </a:prstGeom>
          <a:noFill/>
        </p:spPr>
        <p:txBody>
          <a:bodyPr wrap="square" rtlCol="0">
            <a:spAutoFit/>
          </a:bodyPr>
          <a:lstStyle/>
          <a:p>
            <a:pPr algn="ctr"/>
            <a:r>
              <a:rPr lang="fr-FR" sz="4000" b="1" dirty="0"/>
              <a:t>FONCTIONS DE LA COLONNE ?</a:t>
            </a:r>
          </a:p>
        </p:txBody>
      </p:sp>
      <p:sp>
        <p:nvSpPr>
          <p:cNvPr id="16" name="ZoneTexte 15"/>
          <p:cNvSpPr txBox="1"/>
          <p:nvPr/>
        </p:nvSpPr>
        <p:spPr>
          <a:xfrm>
            <a:off x="572822" y="2600936"/>
            <a:ext cx="3690568" cy="2554545"/>
          </a:xfrm>
          <a:prstGeom prst="rect">
            <a:avLst/>
          </a:prstGeom>
          <a:noFill/>
        </p:spPr>
        <p:txBody>
          <a:bodyPr wrap="square" rtlCol="0">
            <a:spAutoFit/>
          </a:bodyPr>
          <a:lstStyle/>
          <a:p>
            <a:pPr marL="742950" indent="-742950" algn="ctr">
              <a:buAutoNum type="arabicPeriod"/>
            </a:pPr>
            <a:r>
              <a:rPr lang="fr-FR" sz="4000" b="1" dirty="0"/>
              <a:t>Protection</a:t>
            </a:r>
          </a:p>
          <a:p>
            <a:pPr marL="742950" indent="-742950" algn="ctr">
              <a:buAutoNum type="arabicPeriod"/>
            </a:pPr>
            <a:r>
              <a:rPr lang="fr-FR" sz="4000" b="1" dirty="0"/>
              <a:t>Marche</a:t>
            </a:r>
          </a:p>
          <a:p>
            <a:pPr marL="742950" indent="-742950" algn="ctr">
              <a:buAutoNum type="arabicPeriod"/>
            </a:pPr>
            <a:r>
              <a:rPr lang="fr-FR" sz="4000" b="1" dirty="0"/>
              <a:t>Solidité</a:t>
            </a:r>
          </a:p>
          <a:p>
            <a:pPr marL="742950" indent="-742950" algn="ctr">
              <a:buAutoNum type="arabicPeriod"/>
            </a:pPr>
            <a:r>
              <a:rPr lang="fr-FR" sz="4000" b="1" dirty="0"/>
              <a:t>Mouvement</a:t>
            </a:r>
          </a:p>
        </p:txBody>
      </p:sp>
      <p:sp>
        <p:nvSpPr>
          <p:cNvPr id="7" name="Rectangle 6"/>
          <p:cNvSpPr/>
          <p:nvPr/>
        </p:nvSpPr>
        <p:spPr>
          <a:xfrm>
            <a:off x="1043608" y="3878208"/>
            <a:ext cx="2952328" cy="641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a:stCxn id="7" idx="2"/>
          </p:cNvCxnSpPr>
          <p:nvPr/>
        </p:nvCxnSpPr>
        <p:spPr>
          <a:xfrm>
            <a:off x="2519772" y="4519495"/>
            <a:ext cx="0" cy="925729"/>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2" name="ZoneTexte 21"/>
          <p:cNvSpPr txBox="1"/>
          <p:nvPr/>
        </p:nvSpPr>
        <p:spPr>
          <a:xfrm>
            <a:off x="674488" y="5566922"/>
            <a:ext cx="3690568" cy="954107"/>
          </a:xfrm>
          <a:prstGeom prst="rect">
            <a:avLst/>
          </a:prstGeom>
          <a:noFill/>
        </p:spPr>
        <p:txBody>
          <a:bodyPr wrap="square" rtlCol="0">
            <a:spAutoFit/>
          </a:bodyPr>
          <a:lstStyle/>
          <a:p>
            <a:pPr algn="ctr"/>
            <a:r>
              <a:rPr lang="fr-FR" sz="2800" b="1" dirty="0">
                <a:solidFill>
                  <a:srgbClr val="FF0000"/>
                </a:solidFill>
              </a:rPr>
              <a:t>10 fois plus résistant que si 1 courbure</a:t>
            </a:r>
          </a:p>
        </p:txBody>
      </p:sp>
    </p:spTree>
    <p:extLst>
      <p:ext uri="{BB962C8B-B14F-4D97-AF65-F5344CB8AC3E}">
        <p14:creationId xmlns:p14="http://schemas.microsoft.com/office/powerpoint/2010/main" val="160924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2" grpId="0"/>
      <p:bldP spid="20" grpId="0"/>
      <p:bldP spid="21" grpId="0"/>
      <p:bldP spid="6" grpId="0" animBg="1"/>
      <p:bldP spid="13" grpId="0"/>
      <p:bldP spid="16" grpId="0"/>
      <p:bldP spid="7"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21000" r="-1000"/>
          </a:stretch>
        </a:blip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8</a:t>
            </a:fld>
            <a:endParaRPr lang="fr-FR"/>
          </a:p>
        </p:txBody>
      </p:sp>
      <p:pic>
        <p:nvPicPr>
          <p:cNvPr id="15"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8917" y="110560"/>
            <a:ext cx="5400600" cy="6410469"/>
          </a:xfrm>
          <a:prstGeom prst="rect">
            <a:avLst/>
          </a:prstGeom>
          <a:noFill/>
          <a:extLst>
            <a:ext uri="{909E8E84-426E-40DD-AFC4-6F175D3DCCD1}">
              <a14:hiddenFill xmlns:a14="http://schemas.microsoft.com/office/drawing/2010/main">
                <a:solidFill>
                  <a:srgbClr val="FFFFFF"/>
                </a:solidFill>
              </a14:hiddenFill>
            </a:ext>
          </a:extLst>
        </p:spPr>
      </p:pic>
      <p:sp>
        <p:nvSpPr>
          <p:cNvPr id="11" name="Accolade fermante 10"/>
          <p:cNvSpPr/>
          <p:nvPr/>
        </p:nvSpPr>
        <p:spPr>
          <a:xfrm>
            <a:off x="6600653" y="116632"/>
            <a:ext cx="576064" cy="14401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7" name="Accolade fermante 16"/>
          <p:cNvSpPr/>
          <p:nvPr/>
        </p:nvSpPr>
        <p:spPr>
          <a:xfrm>
            <a:off x="6571519" y="1562231"/>
            <a:ext cx="576064" cy="21602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8" name="Accolade fermante 17"/>
          <p:cNvSpPr/>
          <p:nvPr/>
        </p:nvSpPr>
        <p:spPr>
          <a:xfrm>
            <a:off x="6600653" y="3722471"/>
            <a:ext cx="576064" cy="14401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2" name="ZoneTexte 11"/>
          <p:cNvSpPr txBox="1"/>
          <p:nvPr/>
        </p:nvSpPr>
        <p:spPr>
          <a:xfrm>
            <a:off x="7276256" y="652046"/>
            <a:ext cx="1433341" cy="369332"/>
          </a:xfrm>
          <a:prstGeom prst="rect">
            <a:avLst/>
          </a:prstGeom>
          <a:noFill/>
        </p:spPr>
        <p:txBody>
          <a:bodyPr wrap="none" rtlCol="0">
            <a:spAutoFit/>
          </a:bodyPr>
          <a:lstStyle/>
          <a:p>
            <a:r>
              <a:rPr lang="fr-FR" b="1" dirty="0"/>
              <a:t>COURBURE 1</a:t>
            </a:r>
          </a:p>
        </p:txBody>
      </p:sp>
      <p:sp>
        <p:nvSpPr>
          <p:cNvPr id="20" name="ZoneTexte 19"/>
          <p:cNvSpPr txBox="1"/>
          <p:nvPr/>
        </p:nvSpPr>
        <p:spPr>
          <a:xfrm>
            <a:off x="7308304" y="2457685"/>
            <a:ext cx="1433341" cy="369332"/>
          </a:xfrm>
          <a:prstGeom prst="rect">
            <a:avLst/>
          </a:prstGeom>
          <a:noFill/>
        </p:spPr>
        <p:txBody>
          <a:bodyPr wrap="none" rtlCol="0">
            <a:spAutoFit/>
          </a:bodyPr>
          <a:lstStyle/>
          <a:p>
            <a:r>
              <a:rPr lang="fr-FR" b="1" dirty="0"/>
              <a:t>COURBURE 2</a:t>
            </a:r>
          </a:p>
        </p:txBody>
      </p:sp>
      <p:sp>
        <p:nvSpPr>
          <p:cNvPr id="21" name="ZoneTexte 20"/>
          <p:cNvSpPr txBox="1"/>
          <p:nvPr/>
        </p:nvSpPr>
        <p:spPr>
          <a:xfrm>
            <a:off x="7308304" y="4257885"/>
            <a:ext cx="1712328" cy="523220"/>
          </a:xfrm>
          <a:prstGeom prst="rect">
            <a:avLst/>
          </a:prstGeom>
          <a:noFill/>
        </p:spPr>
        <p:txBody>
          <a:bodyPr wrap="none" rtlCol="0">
            <a:spAutoFit/>
          </a:bodyPr>
          <a:lstStyle/>
          <a:p>
            <a:r>
              <a:rPr lang="fr-FR" b="1" dirty="0"/>
              <a:t>COURBURE 3</a:t>
            </a:r>
          </a:p>
          <a:p>
            <a:r>
              <a:rPr lang="fr-FR" sz="1000" b="1" dirty="0"/>
              <a:t>Apparait vers </a:t>
            </a:r>
            <a:r>
              <a:rPr lang="fr-FR" sz="1000" b="1" dirty="0" err="1"/>
              <a:t>l’age</a:t>
            </a:r>
            <a:r>
              <a:rPr lang="fr-FR" sz="1000" b="1" dirty="0"/>
              <a:t> de 10 ans</a:t>
            </a:r>
          </a:p>
        </p:txBody>
      </p:sp>
      <p:sp>
        <p:nvSpPr>
          <p:cNvPr id="6" name="Rectangle 5"/>
          <p:cNvSpPr/>
          <p:nvPr/>
        </p:nvSpPr>
        <p:spPr>
          <a:xfrm>
            <a:off x="1043608" y="110560"/>
            <a:ext cx="3528392" cy="6410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92205" y="836712"/>
            <a:ext cx="4451803" cy="1323439"/>
          </a:xfrm>
          <a:prstGeom prst="rect">
            <a:avLst/>
          </a:prstGeom>
          <a:noFill/>
        </p:spPr>
        <p:txBody>
          <a:bodyPr wrap="square" rtlCol="0">
            <a:spAutoFit/>
          </a:bodyPr>
          <a:lstStyle/>
          <a:p>
            <a:pPr algn="ctr"/>
            <a:r>
              <a:rPr lang="fr-FR" sz="4000" b="1" dirty="0"/>
              <a:t>FONCTIONS DE LA COLONNE ?</a:t>
            </a:r>
          </a:p>
        </p:txBody>
      </p:sp>
      <p:sp>
        <p:nvSpPr>
          <p:cNvPr id="16" name="ZoneTexte 15"/>
          <p:cNvSpPr txBox="1"/>
          <p:nvPr/>
        </p:nvSpPr>
        <p:spPr>
          <a:xfrm>
            <a:off x="572822" y="2600936"/>
            <a:ext cx="3690568" cy="2554545"/>
          </a:xfrm>
          <a:prstGeom prst="rect">
            <a:avLst/>
          </a:prstGeom>
          <a:noFill/>
        </p:spPr>
        <p:txBody>
          <a:bodyPr wrap="square" rtlCol="0">
            <a:spAutoFit/>
          </a:bodyPr>
          <a:lstStyle/>
          <a:p>
            <a:pPr marL="742950" indent="-742950" algn="ctr">
              <a:buAutoNum type="arabicPeriod"/>
            </a:pPr>
            <a:r>
              <a:rPr lang="fr-FR" sz="4000" b="1" dirty="0"/>
              <a:t>Protection</a:t>
            </a:r>
          </a:p>
          <a:p>
            <a:pPr marL="742950" indent="-742950" algn="ctr">
              <a:buAutoNum type="arabicPeriod"/>
            </a:pPr>
            <a:r>
              <a:rPr lang="fr-FR" sz="4000" b="1" dirty="0"/>
              <a:t>Marche</a:t>
            </a:r>
          </a:p>
          <a:p>
            <a:pPr marL="742950" indent="-742950" algn="ctr">
              <a:buAutoNum type="arabicPeriod"/>
            </a:pPr>
            <a:r>
              <a:rPr lang="fr-FR" sz="4000" b="1" dirty="0"/>
              <a:t>Solidité</a:t>
            </a:r>
          </a:p>
          <a:p>
            <a:pPr marL="742950" indent="-742950" algn="ctr">
              <a:buAutoNum type="arabicPeriod"/>
            </a:pPr>
            <a:r>
              <a:rPr lang="fr-FR" sz="4000" b="1" dirty="0"/>
              <a:t>Mouvement</a:t>
            </a:r>
          </a:p>
        </p:txBody>
      </p:sp>
      <p:sp>
        <p:nvSpPr>
          <p:cNvPr id="7" name="Rectangle 6"/>
          <p:cNvSpPr/>
          <p:nvPr/>
        </p:nvSpPr>
        <p:spPr>
          <a:xfrm>
            <a:off x="674488" y="4543832"/>
            <a:ext cx="3588902" cy="641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a:stCxn id="7" idx="2"/>
          </p:cNvCxnSpPr>
          <p:nvPr/>
        </p:nvCxnSpPr>
        <p:spPr>
          <a:xfrm>
            <a:off x="2468939" y="5185119"/>
            <a:ext cx="0" cy="620145"/>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2" name="ZoneTexte 21"/>
          <p:cNvSpPr txBox="1"/>
          <p:nvPr/>
        </p:nvSpPr>
        <p:spPr>
          <a:xfrm>
            <a:off x="674488" y="5805264"/>
            <a:ext cx="3690568" cy="523220"/>
          </a:xfrm>
          <a:prstGeom prst="rect">
            <a:avLst/>
          </a:prstGeom>
          <a:noFill/>
        </p:spPr>
        <p:txBody>
          <a:bodyPr wrap="square" rtlCol="0">
            <a:spAutoFit/>
          </a:bodyPr>
          <a:lstStyle/>
          <a:p>
            <a:pPr algn="ctr"/>
            <a:r>
              <a:rPr lang="fr-FR" sz="2800" b="1" dirty="0">
                <a:solidFill>
                  <a:srgbClr val="FF0000"/>
                </a:solidFill>
              </a:rPr>
              <a:t>Quels mouvements ?</a:t>
            </a:r>
          </a:p>
        </p:txBody>
      </p:sp>
    </p:spTree>
    <p:extLst>
      <p:ext uri="{BB962C8B-B14F-4D97-AF65-F5344CB8AC3E}">
        <p14:creationId xmlns:p14="http://schemas.microsoft.com/office/powerpoint/2010/main" val="361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9BF1CF5-3154-4E4C-8420-566FF14266A5}" type="slidenum">
              <a:rPr lang="fr-FR" smtClean="0"/>
              <a:pPr/>
              <a:t>9</a:t>
            </a:fld>
            <a:endParaRPr lang="fr-FR"/>
          </a:p>
        </p:txBody>
      </p:sp>
      <p:grpSp>
        <p:nvGrpSpPr>
          <p:cNvPr id="7" name="Groupe 6"/>
          <p:cNvGrpSpPr/>
          <p:nvPr/>
        </p:nvGrpSpPr>
        <p:grpSpPr>
          <a:xfrm>
            <a:off x="1043608" y="1250738"/>
            <a:ext cx="7234070" cy="5202598"/>
            <a:chOff x="1835696" y="1664417"/>
            <a:chExt cx="5724237" cy="3632807"/>
          </a:xfrm>
        </p:grpSpPr>
        <p:grpSp>
          <p:nvGrpSpPr>
            <p:cNvPr id="8" name="Groupe 7"/>
            <p:cNvGrpSpPr/>
            <p:nvPr/>
          </p:nvGrpSpPr>
          <p:grpSpPr>
            <a:xfrm>
              <a:off x="1835696" y="1664417"/>
              <a:ext cx="5724237" cy="3632807"/>
              <a:chOff x="1835696" y="1664417"/>
              <a:chExt cx="5724237" cy="3632807"/>
            </a:xfrm>
          </p:grpSpPr>
          <p:grpSp>
            <p:nvGrpSpPr>
              <p:cNvPr id="17" name="Groupe 16"/>
              <p:cNvGrpSpPr/>
              <p:nvPr/>
            </p:nvGrpSpPr>
            <p:grpSpPr>
              <a:xfrm>
                <a:off x="1835696" y="1664417"/>
                <a:ext cx="5607906" cy="2477646"/>
                <a:chOff x="1884035" y="1664417"/>
                <a:chExt cx="5607906" cy="2477646"/>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035" y="2379938"/>
                  <a:ext cx="11906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3589" y="2313263"/>
                  <a:ext cx="1352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492" y="1779863"/>
                  <a:ext cx="8286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7260" y="1664417"/>
                  <a:ext cx="1004681" cy="247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ZoneTexte 17"/>
              <p:cNvSpPr txBox="1"/>
              <p:nvPr/>
            </p:nvSpPr>
            <p:spPr>
              <a:xfrm>
                <a:off x="3704698" y="4931876"/>
                <a:ext cx="990245" cy="365348"/>
              </a:xfrm>
              <a:prstGeom prst="rect">
                <a:avLst/>
              </a:prstGeom>
              <a:noFill/>
            </p:spPr>
            <p:txBody>
              <a:bodyPr wrap="none" rtlCol="0">
                <a:spAutoFit/>
              </a:bodyPr>
              <a:lstStyle/>
              <a:p>
                <a:r>
                  <a:rPr lang="fr-FR" sz="2800" b="1" dirty="0"/>
                  <a:t>Flexion</a:t>
                </a:r>
              </a:p>
            </p:txBody>
          </p:sp>
          <p:sp>
            <p:nvSpPr>
              <p:cNvPr id="19" name="ZoneTexte 18"/>
              <p:cNvSpPr txBox="1"/>
              <p:nvPr/>
            </p:nvSpPr>
            <p:spPr>
              <a:xfrm>
                <a:off x="1932054" y="4931876"/>
                <a:ext cx="1293147" cy="365348"/>
              </a:xfrm>
              <a:prstGeom prst="rect">
                <a:avLst/>
              </a:prstGeom>
              <a:noFill/>
            </p:spPr>
            <p:txBody>
              <a:bodyPr wrap="none" rtlCol="0">
                <a:spAutoFit/>
              </a:bodyPr>
              <a:lstStyle/>
              <a:p>
                <a:r>
                  <a:rPr lang="fr-FR" sz="2800" b="1" dirty="0"/>
                  <a:t>Extension</a:t>
                </a:r>
              </a:p>
            </p:txBody>
          </p:sp>
          <p:sp>
            <p:nvSpPr>
              <p:cNvPr id="20" name="ZoneTexte 19"/>
              <p:cNvSpPr txBox="1"/>
              <p:nvPr/>
            </p:nvSpPr>
            <p:spPr>
              <a:xfrm>
                <a:off x="5068602" y="4895444"/>
                <a:ext cx="1413294" cy="365348"/>
              </a:xfrm>
              <a:prstGeom prst="rect">
                <a:avLst/>
              </a:prstGeom>
              <a:noFill/>
            </p:spPr>
            <p:txBody>
              <a:bodyPr wrap="none" rtlCol="0">
                <a:spAutoFit/>
              </a:bodyPr>
              <a:lstStyle/>
              <a:p>
                <a:r>
                  <a:rPr lang="fr-FR" sz="2800" b="1" dirty="0"/>
                  <a:t>Inclinaison</a:t>
                </a:r>
              </a:p>
            </p:txBody>
          </p:sp>
          <p:sp>
            <p:nvSpPr>
              <p:cNvPr id="21" name="ZoneTexte 20"/>
              <p:cNvSpPr txBox="1"/>
              <p:nvPr/>
            </p:nvSpPr>
            <p:spPr>
              <a:xfrm>
                <a:off x="6543711" y="4908672"/>
                <a:ext cx="1016222" cy="322366"/>
              </a:xfrm>
              <a:prstGeom prst="rect">
                <a:avLst/>
              </a:prstGeom>
              <a:noFill/>
            </p:spPr>
            <p:txBody>
              <a:bodyPr wrap="none" rtlCol="0">
                <a:spAutoFit/>
              </a:bodyPr>
              <a:lstStyle/>
              <a:p>
                <a:r>
                  <a:rPr lang="fr-FR" sz="2400" b="1" dirty="0"/>
                  <a:t>Rotation</a:t>
                </a:r>
              </a:p>
            </p:txBody>
          </p:sp>
        </p:grpSp>
        <p:sp>
          <p:nvSpPr>
            <p:cNvPr id="9" name="Ellipse 8"/>
            <p:cNvSpPr/>
            <p:nvPr/>
          </p:nvSpPr>
          <p:spPr>
            <a:xfrm>
              <a:off x="2411760" y="4221088"/>
              <a:ext cx="124768" cy="79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067944" y="4221088"/>
              <a:ext cx="124768" cy="79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5537107" y="4215438"/>
              <a:ext cx="124768" cy="79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972776" y="4221088"/>
              <a:ext cx="124768" cy="79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2444436" y="4813921"/>
              <a:ext cx="124768" cy="79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067944" y="4811423"/>
              <a:ext cx="124768" cy="79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537106" y="4829647"/>
              <a:ext cx="124768" cy="79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6972776" y="4790135"/>
              <a:ext cx="124768" cy="79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6" name="Connecteur droit 25"/>
          <p:cNvCxnSpPr>
            <a:stCxn id="13" idx="0"/>
            <a:endCxn id="12" idx="0"/>
          </p:cNvCxnSpPr>
          <p:nvPr/>
        </p:nvCxnSpPr>
        <p:spPr>
          <a:xfrm flipV="1">
            <a:off x="1891749" y="4912185"/>
            <a:ext cx="5722742" cy="849005"/>
          </a:xfrm>
          <a:prstGeom prst="line">
            <a:avLst/>
          </a:prstGeom>
        </p:spPr>
        <p:style>
          <a:lnRef idx="1">
            <a:schemeClr val="dk1"/>
          </a:lnRef>
          <a:fillRef idx="0">
            <a:schemeClr val="dk1"/>
          </a:fillRef>
          <a:effectRef idx="0">
            <a:schemeClr val="dk1"/>
          </a:effectRef>
          <a:fontRef idx="minor">
            <a:schemeClr val="tx1"/>
          </a:fontRef>
        </p:style>
      </p:cxnSp>
      <p:cxnSp>
        <p:nvCxnSpPr>
          <p:cNvPr id="28" name="Connecteur droit 27"/>
          <p:cNvCxnSpPr>
            <a:stCxn id="14" idx="0"/>
            <a:endCxn id="9" idx="4"/>
          </p:cNvCxnSpPr>
          <p:nvPr/>
        </p:nvCxnSpPr>
        <p:spPr>
          <a:xfrm flipH="1" flipV="1">
            <a:off x="1850454" y="5025358"/>
            <a:ext cx="2093022" cy="732255"/>
          </a:xfrm>
          <a:prstGeom prst="line">
            <a:avLst/>
          </a:prstGeom>
        </p:spPr>
        <p:style>
          <a:lnRef idx="1">
            <a:schemeClr val="dk1"/>
          </a:lnRef>
          <a:fillRef idx="0">
            <a:schemeClr val="dk1"/>
          </a:fillRef>
          <a:effectRef idx="0">
            <a:schemeClr val="dk1"/>
          </a:effectRef>
          <a:fontRef idx="minor">
            <a:schemeClr val="tx1"/>
          </a:fontRef>
        </p:style>
      </p:cxnSp>
      <p:cxnSp>
        <p:nvCxnSpPr>
          <p:cNvPr id="30" name="Connecteur droit 29"/>
          <p:cNvCxnSpPr>
            <a:stCxn id="15" idx="0"/>
            <a:endCxn id="10" idx="6"/>
          </p:cNvCxnSpPr>
          <p:nvPr/>
        </p:nvCxnSpPr>
        <p:spPr>
          <a:xfrm flipH="1" flipV="1">
            <a:off x="4022314" y="4968772"/>
            <a:ext cx="1777832" cy="814940"/>
          </a:xfrm>
          <a:prstGeom prst="line">
            <a:avLst/>
          </a:prstGeom>
        </p:spPr>
        <p:style>
          <a:lnRef idx="1">
            <a:schemeClr val="dk1"/>
          </a:lnRef>
          <a:fillRef idx="0">
            <a:schemeClr val="dk1"/>
          </a:fillRef>
          <a:effectRef idx="0">
            <a:schemeClr val="dk1"/>
          </a:effectRef>
          <a:fontRef idx="minor">
            <a:schemeClr val="tx1"/>
          </a:fontRef>
        </p:style>
      </p:cxnSp>
      <p:cxnSp>
        <p:nvCxnSpPr>
          <p:cNvPr id="5120" name="Connecteur droit 5119"/>
          <p:cNvCxnSpPr>
            <a:stCxn id="16" idx="0"/>
            <a:endCxn id="11" idx="1"/>
          </p:cNvCxnSpPr>
          <p:nvPr/>
        </p:nvCxnSpPr>
        <p:spPr>
          <a:xfrm flipH="1" flipV="1">
            <a:off x="5744399" y="4920668"/>
            <a:ext cx="1870092" cy="806458"/>
          </a:xfrm>
          <a:prstGeom prst="line">
            <a:avLst/>
          </a:prstGeom>
        </p:spPr>
        <p:style>
          <a:lnRef idx="1">
            <a:schemeClr val="dk1"/>
          </a:lnRef>
          <a:fillRef idx="0">
            <a:schemeClr val="dk1"/>
          </a:fillRef>
          <a:effectRef idx="0">
            <a:schemeClr val="dk1"/>
          </a:effectRef>
          <a:fontRef idx="minor">
            <a:schemeClr val="tx1"/>
          </a:fontRef>
        </p:style>
      </p:cxnSp>
      <p:sp>
        <p:nvSpPr>
          <p:cNvPr id="29" name="Titre 8"/>
          <p:cNvSpPr txBox="1">
            <a:spLocks/>
          </p:cNvSpPr>
          <p:nvPr/>
        </p:nvSpPr>
        <p:spPr>
          <a:xfrm>
            <a:off x="467544" y="0"/>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Mouvements</a:t>
            </a:r>
          </a:p>
        </p:txBody>
      </p:sp>
    </p:spTree>
    <p:extLst>
      <p:ext uri="{BB962C8B-B14F-4D97-AF65-F5344CB8AC3E}">
        <p14:creationId xmlns:p14="http://schemas.microsoft.com/office/powerpoint/2010/main" val="245608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0"/>
                                        </p:tgtEl>
                                        <p:attrNameLst>
                                          <p:attrName>style.visibility</p:attrName>
                                        </p:attrNameLst>
                                      </p:cBhvr>
                                      <p:to>
                                        <p:strVal val="visible"/>
                                      </p:to>
                                    </p:set>
                                    <p:animEffect transition="in" filter="wipe(down)">
                                      <p:cBhvr>
                                        <p:cTn id="22" dur="500"/>
                                        <p:tgtEl>
                                          <p:spTgt spid="5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cec889e-1dee-4a6a-a460-6ed761deac80" xsi:nil="true"/>
    <lcf76f155ced4ddcb4097134ff3c332f xmlns="95d604d0-fb4e-4542-80ae-0703ae5aa9d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9C3E5498D45F489CAB0AFDCA52C081" ma:contentTypeVersion="11" ma:contentTypeDescription="Crée un document." ma:contentTypeScope="" ma:versionID="f6f3cb747b53780e2be7324a291c9efb">
  <xsd:schema xmlns:xsd="http://www.w3.org/2001/XMLSchema" xmlns:xs="http://www.w3.org/2001/XMLSchema" xmlns:p="http://schemas.microsoft.com/office/2006/metadata/properties" xmlns:ns2="95d604d0-fb4e-4542-80ae-0703ae5aa9d0" xmlns:ns3="fcec889e-1dee-4a6a-a460-6ed761deac80" targetNamespace="http://schemas.microsoft.com/office/2006/metadata/properties" ma:root="true" ma:fieldsID="b84a3e403025f755b6676e87ade98425" ns2:_="" ns3:_="">
    <xsd:import namespace="95d604d0-fb4e-4542-80ae-0703ae5aa9d0"/>
    <xsd:import namespace="fcec889e-1dee-4a6a-a460-6ed761deac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604d0-fb4e-4542-80ae-0703ae5aa9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2280a1f3-714b-464f-9d38-7be1499d416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c889e-1dee-4a6a-a460-6ed761deac8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cc23190-30d2-4705-970b-e568088cda5d}" ma:internalName="TaxCatchAll" ma:showField="CatchAllData" ma:web="fcec889e-1dee-4a6a-a460-6ed761deac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297CC-7C81-4301-9B99-937BE6BD1B0E}">
  <ds:schemaRefs>
    <ds:schemaRef ds:uri="http://purl.org/dc/elements/1.1/"/>
    <ds:schemaRef ds:uri="http://schemas.microsoft.com/office/2006/metadata/properties"/>
    <ds:schemaRef ds:uri="http://purl.org/dc/terms/"/>
    <ds:schemaRef ds:uri="fcec889e-1dee-4a6a-a460-6ed761deac80"/>
    <ds:schemaRef ds:uri="http://schemas.microsoft.com/office/2006/documentManagement/types"/>
    <ds:schemaRef ds:uri="95d604d0-fb4e-4542-80ae-0703ae5aa9d0"/>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D12F0B4-D01E-434E-88E6-F3FD8586989E}">
  <ds:schemaRefs>
    <ds:schemaRef ds:uri="http://schemas.microsoft.com/sharepoint/v3/contenttype/forms"/>
  </ds:schemaRefs>
</ds:datastoreItem>
</file>

<file path=customXml/itemProps3.xml><?xml version="1.0" encoding="utf-8"?>
<ds:datastoreItem xmlns:ds="http://schemas.openxmlformats.org/officeDocument/2006/customXml" ds:itemID="{351B2305-C59F-4A51-BD8D-DC1590F86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604d0-fb4e-4542-80ae-0703ae5aa9d0"/>
    <ds:schemaRef ds:uri="fcec889e-1dee-4a6a-a460-6ed761dea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24084</TotalTime>
  <Words>1287</Words>
  <Application>Microsoft Office PowerPoint</Application>
  <PresentationFormat>Affichage à l'écran (4:3)</PresentationFormat>
  <Paragraphs>341</Paragraphs>
  <Slides>57</Slides>
  <Notes>3</Notes>
  <HiddenSlides>2</HiddenSlides>
  <MMClips>0</MMClips>
  <ScaleCrop>false</ScaleCrop>
  <HeadingPairs>
    <vt:vector size="4" baseType="variant">
      <vt:variant>
        <vt:lpstr>Thème</vt:lpstr>
      </vt:variant>
      <vt:variant>
        <vt:i4>2</vt:i4>
      </vt:variant>
      <vt:variant>
        <vt:lpstr>Titres des diapositives</vt:lpstr>
      </vt:variant>
      <vt:variant>
        <vt:i4>57</vt:i4>
      </vt:variant>
    </vt:vector>
  </HeadingPairs>
  <TitlesOfParts>
    <vt:vector size="59" baseType="lpstr">
      <vt:lpstr>Thème Office</vt:lpstr>
      <vt:lpstr>1_Thème Office</vt:lpstr>
      <vt:lpstr>Présentation PowerPoint</vt:lpstr>
      <vt:lpstr>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Muscles</vt:lpstr>
      <vt:lpstr>Ligaments</vt:lpstr>
      <vt:lpstr>Tendons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TMS,  qu’est-ce que c’est ?</vt:lpstr>
      <vt:lpstr>Les TMS,  qu’est-ce que c’est ?</vt:lpstr>
      <vt:lpstr>Les TMS,  qu’est-ce que c’est ?</vt:lpstr>
      <vt:lpstr>Présentation PowerPoint</vt:lpstr>
      <vt:lpstr>Présentation PowerPoint</vt:lpstr>
      <vt:lpstr>Aménagement du poste</vt:lpstr>
      <vt:lpstr>Aménagement du poste</vt:lpstr>
      <vt:lpstr>Aménagement du poste</vt:lpstr>
      <vt:lpstr>Aménagement du poste</vt:lpstr>
      <vt:lpstr>Aménagement du poste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TMS, comment les prévenir?</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Gestes et postures</dc:title>
  <dc:creator>romain balaguier</dc:creator>
  <cp:lastModifiedBy>alex jadaud</cp:lastModifiedBy>
  <cp:revision>372</cp:revision>
  <dcterms:created xsi:type="dcterms:W3CDTF">2017-01-14T12:40:44Z</dcterms:created>
  <dcterms:modified xsi:type="dcterms:W3CDTF">2026-06-02T09:39:33Z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0x010100319C3E5498D45F489CAB0AFDCA52C081</vt:lpwstr>
  </property>
</Properties>
</file>